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Calibri" panose="020F0502020204030204" pitchFamily="34" charset="0"/>
      <p:regular r:id="rId12"/>
      <p:bold r:id="rId13"/>
      <p:italic r:id="rId14"/>
      <p:boldItalic r:id="rId15"/>
    </p:embeddedFont>
    <p:embeddedFont>
      <p:font typeface="Roboto" panose="020B0604020202020204" charset="0"/>
      <p:regular r:id="rId1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8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21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Réflexion sur l'encadrement des stagiaires aide-soignants
Mise à jour sur les nouvelles compétences et actes autorisés
Partage d'expériences et bonnes pratiques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Manque de temps pour accompagner l'élève                         Charge de travail importante Difficulté à concilier soins, transmissions et tutorat
Manque de formation ou de repères pour le rôle de tuteur                                    Peu ou pas de formation à l’accompagnement pédagogique Doute sur les attentes du référentiel
Écarts entre les attentes de l’école et la réalité du terrain                              Méthodes ou pratiques différentes Difficulté à articuler théorie et pratique
Motivation et implication variables des élèves                                                         Élèves peu investis ou en difficulté Besoin d’adapter son accompagnement selon le profil
Gestion des situations délicates ou conflictuelles                                           Évaluation difficile à formuler Conduite à tenir face à une attitude inadaptée de l’élève
Évaluation des compétences Incertitude sur les critères ou la justesse de l’évaluation                            Pression liée à l'enjeu de validation pour l’élève
Encadrement de plusieurs élèves à la fois                                                                  Difficulté à individualiser l’accompagnement                        Organisation du temps et des activités pédagogiques
Manque de reconnaissance du rôle de tuteur                                                            Tâche peu valorisée ou non prise en compte dans le planning                                 Peu de retours ou de soutien de la hiérarchie
Soutien émotionnel aux élèves Élèves en souffrance, stressés ou démotivés                                                   Nécessité de posture bienveillante et contenante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1956"/>
            <a:ext cx="5963914" cy="8229600"/>
          </a:xfrm>
          <a:prstGeom prst="rect">
            <a:avLst/>
          </a:prstGeom>
        </p:spPr>
      </p:pic>
      <p:pic>
        <p:nvPicPr>
          <p:cNvPr id="3" name="Image 1" descr="preencoded.png"/>
          <p:cNvPicPr>
            <a:picLocks noChangeAspect="1"/>
          </p:cNvPicPr>
          <p:nvPr/>
        </p:nvPicPr>
        <p:blipFill>
          <a:blip r:embed="rId4"/>
          <a:stretch>
            <a:fillRect/>
          </a:stretch>
        </p:blipFill>
        <p:spPr>
          <a:xfrm>
            <a:off x="283488" y="2147054"/>
            <a:ext cx="3935492" cy="3935492"/>
          </a:xfrm>
          <a:prstGeom prst="rect">
            <a:avLst/>
          </a:prstGeom>
        </p:spPr>
      </p:pic>
      <p:sp>
        <p:nvSpPr>
          <p:cNvPr id="4" name="Text 0"/>
          <p:cNvSpPr/>
          <p:nvPr/>
        </p:nvSpPr>
        <p:spPr>
          <a:xfrm>
            <a:off x="6280190" y="1832610"/>
            <a:ext cx="7556421" cy="2126337"/>
          </a:xfrm>
          <a:prstGeom prst="rect">
            <a:avLst/>
          </a:prstGeom>
          <a:noFill/>
          <a:ln/>
        </p:spPr>
        <p:txBody>
          <a:bodyPr wrap="square" lIns="0" tIns="0" rIns="0" bIns="0" rtlCol="0" anchor="t"/>
          <a:lstStyle/>
          <a:p>
            <a:pPr marL="0" indent="0" algn="l">
              <a:lnSpc>
                <a:spcPts val="5550"/>
              </a:lnSpc>
              <a:buNone/>
            </a:pPr>
            <a:r>
              <a:rPr lang="en-US" sz="4450" b="1" dirty="0">
                <a:solidFill>
                  <a:srgbClr val="2E3C4E"/>
                </a:solidFill>
                <a:ea typeface="Host Grotesk Medium" pitchFamily="34" charset="-122"/>
                <a:cs typeface="Host Grotesk Medium" pitchFamily="34" charset="-120"/>
              </a:rPr>
              <a:t>Temps </a:t>
            </a:r>
            <a:r>
              <a:rPr lang="en-US" sz="4450" b="1" dirty="0" err="1" smtClean="0">
                <a:solidFill>
                  <a:srgbClr val="2E3C4E"/>
                </a:solidFill>
                <a:ea typeface="Host Grotesk Medium" pitchFamily="34" charset="-122"/>
                <a:cs typeface="Host Grotesk Medium" pitchFamily="34" charset="-120"/>
              </a:rPr>
              <a:t>d'échange</a:t>
            </a:r>
            <a:r>
              <a:rPr lang="en-US" sz="4450" b="1" dirty="0" smtClean="0">
                <a:solidFill>
                  <a:srgbClr val="2E3C4E"/>
                </a:solidFill>
                <a:ea typeface="Host Grotesk Medium" pitchFamily="34" charset="-122"/>
                <a:cs typeface="Host Grotesk Medium" pitchFamily="34" charset="-120"/>
              </a:rPr>
              <a:t> </a:t>
            </a:r>
            <a:r>
              <a:rPr lang="en-US" sz="4450" dirty="0" smtClean="0">
                <a:solidFill>
                  <a:srgbClr val="2E3C4E"/>
                </a:solidFill>
                <a:ea typeface="Host Grotesk Medium" pitchFamily="34" charset="-122"/>
                <a:cs typeface="Host Grotesk Medium" pitchFamily="34" charset="-120"/>
              </a:rPr>
              <a:t>  </a:t>
            </a:r>
          </a:p>
          <a:p>
            <a:pPr marL="0" indent="0" algn="l">
              <a:lnSpc>
                <a:spcPts val="5550"/>
              </a:lnSpc>
              <a:buNone/>
            </a:pPr>
            <a:endParaRPr lang="en-US" sz="4450" dirty="0" smtClean="0">
              <a:solidFill>
                <a:srgbClr val="2E3C4E"/>
              </a:solidFill>
              <a:ea typeface="Host Grotesk Medium" pitchFamily="34" charset="-122"/>
              <a:cs typeface="Host Grotesk Medium" pitchFamily="34" charset="-120"/>
            </a:endParaRPr>
          </a:p>
          <a:p>
            <a:pPr marL="0" indent="0" algn="l">
              <a:lnSpc>
                <a:spcPts val="5550"/>
              </a:lnSpc>
              <a:buNone/>
            </a:pPr>
            <a:r>
              <a:rPr lang="en-US" sz="4450" dirty="0" err="1" smtClean="0">
                <a:solidFill>
                  <a:srgbClr val="2E3C4E"/>
                </a:solidFill>
                <a:ea typeface="Host Grotesk Medium" pitchFamily="34" charset="-122"/>
                <a:cs typeface="Host Grotesk Medium" pitchFamily="34" charset="-120"/>
              </a:rPr>
              <a:t>Accompagnement</a:t>
            </a:r>
            <a:r>
              <a:rPr lang="en-US" sz="4450" dirty="0" smtClean="0">
                <a:solidFill>
                  <a:srgbClr val="2E3C4E"/>
                </a:solidFill>
                <a:ea typeface="Host Grotesk Medium" pitchFamily="34" charset="-122"/>
                <a:cs typeface="Host Grotesk Medium" pitchFamily="34" charset="-120"/>
              </a:rPr>
              <a:t> </a:t>
            </a:r>
            <a:r>
              <a:rPr lang="en-US" sz="4450" dirty="0">
                <a:solidFill>
                  <a:srgbClr val="2E3C4E"/>
                </a:solidFill>
                <a:ea typeface="Host Grotesk Medium" pitchFamily="34" charset="-122"/>
                <a:cs typeface="Host Grotesk Medium" pitchFamily="34" charset="-120"/>
              </a:rPr>
              <a:t>des élèves AS en stage </a:t>
            </a:r>
            <a:endParaRPr lang="en-US" sz="4450" dirty="0"/>
          </a:p>
        </p:txBody>
      </p:sp>
      <p:sp>
        <p:nvSpPr>
          <p:cNvPr id="5" name="Text 1"/>
          <p:cNvSpPr/>
          <p:nvPr/>
        </p:nvSpPr>
        <p:spPr>
          <a:xfrm>
            <a:off x="6280190" y="4299109"/>
            <a:ext cx="7893010" cy="1417558"/>
          </a:xfrm>
          <a:prstGeom prst="rect">
            <a:avLst/>
          </a:prstGeom>
          <a:noFill/>
          <a:ln/>
        </p:spPr>
        <p:txBody>
          <a:bodyPr wrap="square" lIns="0" tIns="0" rIns="0" bIns="0" rtlCol="0" anchor="t"/>
          <a:lstStyle/>
          <a:p>
            <a:pPr marL="0" indent="0" algn="l">
              <a:lnSpc>
                <a:spcPts val="5550"/>
              </a:lnSpc>
              <a:buNone/>
            </a:pPr>
            <a:endParaRPr lang="en-US" sz="4450" dirty="0" smtClean="0">
              <a:solidFill>
                <a:srgbClr val="2E3C4E"/>
              </a:solidFill>
              <a:ea typeface="Host Grotesk Medium" pitchFamily="34" charset="-122"/>
              <a:cs typeface="Host Grotesk Medium" pitchFamily="34" charset="-120"/>
            </a:endParaRPr>
          </a:p>
          <a:p>
            <a:pPr marL="0" indent="0" algn="l">
              <a:lnSpc>
                <a:spcPts val="5550"/>
              </a:lnSpc>
              <a:buNone/>
            </a:pPr>
            <a:r>
              <a:rPr lang="en-US" sz="4450" dirty="0" smtClean="0">
                <a:solidFill>
                  <a:srgbClr val="2E3C4E"/>
                </a:solidFill>
                <a:ea typeface="Host Grotesk Medium" pitchFamily="34" charset="-122"/>
                <a:cs typeface="Host Grotesk Medium" pitchFamily="34" charset="-120"/>
              </a:rPr>
              <a:t>&amp; </a:t>
            </a:r>
            <a:r>
              <a:rPr lang="en-US" sz="4450" dirty="0">
                <a:solidFill>
                  <a:srgbClr val="2E3C4E"/>
                </a:solidFill>
                <a:ea typeface="Host Grotesk Medium" pitchFamily="34" charset="-122"/>
                <a:cs typeface="Host Grotesk Medium" pitchFamily="34" charset="-120"/>
              </a:rPr>
              <a:t>Point sur les nouveaux actes AS</a:t>
            </a:r>
            <a:endParaRPr lang="en-US" sz="4450" dirty="0"/>
          </a:p>
        </p:txBody>
      </p:sp>
      <p:sp>
        <p:nvSpPr>
          <p:cNvPr id="6" name="Text 2"/>
          <p:cNvSpPr/>
          <p:nvPr/>
        </p:nvSpPr>
        <p:spPr>
          <a:xfrm>
            <a:off x="9830400" y="7654167"/>
            <a:ext cx="7556421" cy="340162"/>
          </a:xfrm>
          <a:prstGeom prst="rect">
            <a:avLst/>
          </a:prstGeom>
          <a:noFill/>
          <a:ln/>
        </p:spPr>
        <p:txBody>
          <a:bodyPr wrap="none" lIns="0" tIns="0" rIns="0" bIns="0" rtlCol="0" anchor="t"/>
          <a:lstStyle/>
          <a:p>
            <a:pPr marL="0" indent="0" algn="l">
              <a:lnSpc>
                <a:spcPts val="2650"/>
              </a:lnSpc>
              <a:buNone/>
            </a:pPr>
            <a:endParaRPr lang="en-US" sz="1750" dirty="0"/>
          </a:p>
        </p:txBody>
      </p:sp>
      <p:sp>
        <p:nvSpPr>
          <p:cNvPr id="7" name="Freeform 20"/>
          <p:cNvSpPr/>
          <p:nvPr/>
        </p:nvSpPr>
        <p:spPr>
          <a:xfrm>
            <a:off x="283488" y="1985053"/>
            <a:ext cx="4099326" cy="4259494"/>
          </a:xfrm>
          <a:custGeom>
            <a:avLst/>
            <a:gdLst/>
            <a:ahLst/>
            <a:cxnLst/>
            <a:rect l="l" t="t" r="r" b="b"/>
            <a:pathLst>
              <a:path w="746308" h="866614">
                <a:moveTo>
                  <a:pt x="0" y="0"/>
                </a:moveTo>
                <a:lnTo>
                  <a:pt x="746307" y="0"/>
                </a:lnTo>
                <a:lnTo>
                  <a:pt x="746307" y="866614"/>
                </a:lnTo>
                <a:lnTo>
                  <a:pt x="0" y="866614"/>
                </a:lnTo>
                <a:lnTo>
                  <a:pt x="0" y="0"/>
                </a:lnTo>
                <a:close/>
              </a:path>
            </a:pathLst>
          </a:custGeom>
          <a:blipFill>
            <a:blip r:embed="rId5"/>
            <a:stretch>
              <a:fillRect/>
            </a:stretch>
          </a:blipFill>
        </p:spPr>
      </p:sp>
      <p:pic>
        <p:nvPicPr>
          <p:cNvPr id="9" name="Image 1" descr="preencoded.png"/>
          <p:cNvPicPr>
            <a:picLocks noChangeAspect="1"/>
          </p:cNvPicPr>
          <p:nvPr/>
        </p:nvPicPr>
        <p:blipFill>
          <a:blip r:embed="rId4"/>
          <a:stretch>
            <a:fillRect/>
          </a:stretch>
        </p:blipFill>
        <p:spPr>
          <a:xfrm>
            <a:off x="12517820" y="6584616"/>
            <a:ext cx="2112579" cy="1158833"/>
          </a:xfrm>
          <a:prstGeom prst="rect">
            <a:avLst/>
          </a:prstGeom>
        </p:spPr>
      </p:pic>
      <p:sp>
        <p:nvSpPr>
          <p:cNvPr id="10" name="Freeform 20"/>
          <p:cNvSpPr/>
          <p:nvPr/>
        </p:nvSpPr>
        <p:spPr>
          <a:xfrm>
            <a:off x="12754790" y="6730725"/>
            <a:ext cx="746308" cy="866614"/>
          </a:xfrm>
          <a:custGeom>
            <a:avLst/>
            <a:gdLst/>
            <a:ahLst/>
            <a:cxnLst/>
            <a:rect l="l" t="t" r="r" b="b"/>
            <a:pathLst>
              <a:path w="746308" h="866614">
                <a:moveTo>
                  <a:pt x="0" y="0"/>
                </a:moveTo>
                <a:lnTo>
                  <a:pt x="746307" y="0"/>
                </a:lnTo>
                <a:lnTo>
                  <a:pt x="746307" y="866614"/>
                </a:lnTo>
                <a:lnTo>
                  <a:pt x="0" y="866614"/>
                </a:lnTo>
                <a:lnTo>
                  <a:pt x="0" y="0"/>
                </a:lnTo>
                <a:close/>
              </a:path>
            </a:pathLst>
          </a:custGeom>
          <a:blipFill>
            <a:blip r:embed="rId5"/>
            <a:stretch>
              <a:fillRect/>
            </a:stretch>
          </a:blipFill>
        </p:spPr>
      </p:sp>
      <p:sp>
        <p:nvSpPr>
          <p:cNvPr id="11" name="Freeform 21"/>
          <p:cNvSpPr/>
          <p:nvPr/>
        </p:nvSpPr>
        <p:spPr>
          <a:xfrm>
            <a:off x="13712992" y="6730725"/>
            <a:ext cx="705513" cy="866614"/>
          </a:xfrm>
          <a:custGeom>
            <a:avLst/>
            <a:gdLst/>
            <a:ahLst/>
            <a:cxnLst/>
            <a:rect l="l" t="t" r="r" b="b"/>
            <a:pathLst>
              <a:path w="705513" h="866614">
                <a:moveTo>
                  <a:pt x="0" y="0"/>
                </a:moveTo>
                <a:lnTo>
                  <a:pt x="705513" y="0"/>
                </a:lnTo>
                <a:lnTo>
                  <a:pt x="705513" y="866614"/>
                </a:lnTo>
                <a:lnTo>
                  <a:pt x="0" y="866614"/>
                </a:lnTo>
                <a:lnTo>
                  <a:pt x="0" y="0"/>
                </a:lnTo>
                <a:close/>
              </a:path>
            </a:pathLst>
          </a:custGeom>
          <a:blipFill>
            <a:blip r:embed="rId6"/>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680561"/>
            <a:ext cx="5249108" cy="602456"/>
          </a:xfrm>
          <a:prstGeom prst="rect">
            <a:avLst/>
          </a:prstGeom>
          <a:noFill/>
          <a:ln/>
        </p:spPr>
        <p:txBody>
          <a:bodyPr wrap="none" lIns="0" tIns="0" rIns="0" bIns="0" rtlCol="0" anchor="t"/>
          <a:lstStyle/>
          <a:p>
            <a:pPr marL="0" indent="0" algn="l">
              <a:lnSpc>
                <a:spcPts val="4700"/>
              </a:lnSpc>
              <a:buNone/>
            </a:pPr>
            <a:r>
              <a:rPr lang="en-US" sz="4400" b="1" dirty="0">
                <a:solidFill>
                  <a:srgbClr val="2E3C4E"/>
                </a:solidFill>
                <a:ea typeface="Host Grotesk Medium" pitchFamily="34" charset="-122"/>
                <a:cs typeface="Host Grotesk Medium" pitchFamily="34" charset="-120"/>
              </a:rPr>
              <a:t>Présentation de l'équipe</a:t>
            </a:r>
            <a:endParaRPr lang="en-US" sz="4400" b="1" dirty="0"/>
          </a:p>
        </p:txBody>
      </p:sp>
      <p:sp>
        <p:nvSpPr>
          <p:cNvPr id="3" name="Shape 1"/>
          <p:cNvSpPr/>
          <p:nvPr/>
        </p:nvSpPr>
        <p:spPr>
          <a:xfrm>
            <a:off x="1010603" y="1572220"/>
            <a:ext cx="22860" cy="5976699"/>
          </a:xfrm>
          <a:prstGeom prst="roundRect">
            <a:avLst>
              <a:gd name="adj" fmla="val 354232"/>
            </a:avLst>
          </a:prstGeom>
          <a:solidFill>
            <a:srgbClr val="BFD3D8"/>
          </a:solidFill>
          <a:ln/>
        </p:spPr>
      </p:sp>
      <p:sp>
        <p:nvSpPr>
          <p:cNvPr id="4" name="Shape 2"/>
          <p:cNvSpPr/>
          <p:nvPr/>
        </p:nvSpPr>
        <p:spPr>
          <a:xfrm>
            <a:off x="1204615" y="1777603"/>
            <a:ext cx="578406" cy="22860"/>
          </a:xfrm>
          <a:prstGeom prst="roundRect">
            <a:avLst>
              <a:gd name="adj" fmla="val 354232"/>
            </a:avLst>
          </a:prstGeom>
          <a:solidFill>
            <a:srgbClr val="BFD3D8"/>
          </a:solidFill>
          <a:ln/>
        </p:spPr>
      </p:sp>
      <p:sp>
        <p:nvSpPr>
          <p:cNvPr id="5" name="Shape 3"/>
          <p:cNvSpPr/>
          <p:nvPr/>
        </p:nvSpPr>
        <p:spPr>
          <a:xfrm>
            <a:off x="793730" y="1572220"/>
            <a:ext cx="433745" cy="433745"/>
          </a:xfrm>
          <a:prstGeom prst="roundRect">
            <a:avLst>
              <a:gd name="adj" fmla="val 18669"/>
            </a:avLst>
          </a:prstGeom>
          <a:solidFill>
            <a:srgbClr val="D9EDF2"/>
          </a:solidFill>
          <a:ln w="7620">
            <a:solidFill>
              <a:srgbClr val="BFD3D8"/>
            </a:solidFill>
            <a:prstDash val="solid"/>
          </a:ln>
        </p:spPr>
      </p:sp>
      <p:pic>
        <p:nvPicPr>
          <p:cNvPr id="6" name="Image 0" descr="preencoded.png"/>
          <p:cNvPicPr>
            <a:picLocks noChangeAspect="1"/>
          </p:cNvPicPr>
          <p:nvPr/>
        </p:nvPicPr>
        <p:blipFill>
          <a:blip r:embed="rId3"/>
          <a:stretch>
            <a:fillRect/>
          </a:stretch>
        </p:blipFill>
        <p:spPr>
          <a:xfrm>
            <a:off x="865942" y="1608296"/>
            <a:ext cx="289203" cy="361474"/>
          </a:xfrm>
          <a:prstGeom prst="rect">
            <a:avLst/>
          </a:prstGeom>
        </p:spPr>
      </p:pic>
      <p:sp>
        <p:nvSpPr>
          <p:cNvPr id="7" name="Text 4"/>
          <p:cNvSpPr/>
          <p:nvPr/>
        </p:nvSpPr>
        <p:spPr>
          <a:xfrm>
            <a:off x="1974652" y="1638419"/>
            <a:ext cx="4865965" cy="301228"/>
          </a:xfrm>
          <a:prstGeom prst="rect">
            <a:avLst/>
          </a:prstGeom>
          <a:noFill/>
          <a:ln/>
        </p:spPr>
        <p:txBody>
          <a:bodyPr wrap="none" lIns="0" tIns="0" rIns="0" bIns="0" rtlCol="0" anchor="t"/>
          <a:lstStyle/>
          <a:p>
            <a:pPr marL="0" indent="0" algn="l">
              <a:lnSpc>
                <a:spcPts val="2350"/>
              </a:lnSpc>
              <a:buNone/>
            </a:pPr>
            <a:r>
              <a:rPr lang="en-US" sz="2400" b="1" dirty="0">
                <a:solidFill>
                  <a:srgbClr val="384653"/>
                </a:solidFill>
                <a:ea typeface="Host Grotesk Medium" pitchFamily="34" charset="-122"/>
                <a:cs typeface="Host Grotesk Medium" pitchFamily="34" charset="-120"/>
              </a:rPr>
              <a:t>La direction et les assistantes pédagogiques</a:t>
            </a:r>
            <a:endParaRPr lang="en-US" sz="2400" b="1" dirty="0"/>
          </a:p>
        </p:txBody>
      </p:sp>
      <p:sp>
        <p:nvSpPr>
          <p:cNvPr id="8" name="Text 5"/>
          <p:cNvSpPr/>
          <p:nvPr/>
        </p:nvSpPr>
        <p:spPr>
          <a:xfrm>
            <a:off x="1974652" y="2055257"/>
            <a:ext cx="11861959" cy="289084"/>
          </a:xfrm>
          <a:prstGeom prst="rect">
            <a:avLst/>
          </a:prstGeom>
          <a:noFill/>
          <a:ln/>
        </p:spPr>
        <p:txBody>
          <a:bodyPr wrap="none" lIns="0" tIns="0" rIns="0" bIns="0" rtlCol="0" anchor="t"/>
          <a:lstStyle/>
          <a:p>
            <a:pPr marL="0" indent="0" algn="l">
              <a:lnSpc>
                <a:spcPts val="2250"/>
              </a:lnSpc>
              <a:buNone/>
            </a:pPr>
            <a:endParaRPr lang="en-US" b="1" dirty="0"/>
          </a:p>
        </p:txBody>
      </p:sp>
      <p:sp>
        <p:nvSpPr>
          <p:cNvPr id="10" name="Text 7"/>
          <p:cNvSpPr/>
          <p:nvPr/>
        </p:nvSpPr>
        <p:spPr>
          <a:xfrm>
            <a:off x="1974652" y="2864644"/>
            <a:ext cx="11861959" cy="289084"/>
          </a:xfrm>
          <a:prstGeom prst="rect">
            <a:avLst/>
          </a:prstGeom>
          <a:noFill/>
          <a:ln/>
        </p:spPr>
        <p:txBody>
          <a:bodyPr wrap="none" lIns="0" tIns="0" rIns="0" bIns="0" rtlCol="0" anchor="t"/>
          <a:lstStyle/>
          <a:p>
            <a:pPr marL="0" indent="0" algn="l">
              <a:lnSpc>
                <a:spcPts val="2250"/>
              </a:lnSpc>
              <a:buNone/>
            </a:pPr>
            <a:endParaRPr lang="en-US" b="1" dirty="0"/>
          </a:p>
        </p:txBody>
      </p:sp>
      <p:sp>
        <p:nvSpPr>
          <p:cNvPr id="12" name="Shape 9"/>
          <p:cNvSpPr/>
          <p:nvPr/>
        </p:nvSpPr>
        <p:spPr>
          <a:xfrm>
            <a:off x="1204615" y="4149328"/>
            <a:ext cx="578406" cy="22860"/>
          </a:xfrm>
          <a:prstGeom prst="roundRect">
            <a:avLst>
              <a:gd name="adj" fmla="val 354232"/>
            </a:avLst>
          </a:prstGeom>
          <a:solidFill>
            <a:srgbClr val="BFD3D8"/>
          </a:solidFill>
          <a:ln/>
        </p:spPr>
      </p:sp>
      <p:sp>
        <p:nvSpPr>
          <p:cNvPr id="13" name="Shape 10"/>
          <p:cNvSpPr/>
          <p:nvPr/>
        </p:nvSpPr>
        <p:spPr>
          <a:xfrm>
            <a:off x="793730" y="3943945"/>
            <a:ext cx="433745" cy="433745"/>
          </a:xfrm>
          <a:prstGeom prst="roundRect">
            <a:avLst>
              <a:gd name="adj" fmla="val 18669"/>
            </a:avLst>
          </a:prstGeom>
          <a:solidFill>
            <a:srgbClr val="D9EDF2"/>
          </a:solidFill>
          <a:ln w="7620">
            <a:solidFill>
              <a:srgbClr val="BFD3D8"/>
            </a:solidFill>
            <a:prstDash val="solid"/>
          </a:ln>
        </p:spPr>
      </p:sp>
      <p:pic>
        <p:nvPicPr>
          <p:cNvPr id="14" name="Image 1" descr="preencoded.png"/>
          <p:cNvPicPr>
            <a:picLocks noChangeAspect="1"/>
          </p:cNvPicPr>
          <p:nvPr/>
        </p:nvPicPr>
        <p:blipFill>
          <a:blip r:embed="rId4"/>
          <a:stretch>
            <a:fillRect/>
          </a:stretch>
        </p:blipFill>
        <p:spPr>
          <a:xfrm>
            <a:off x="865942" y="3980021"/>
            <a:ext cx="289203" cy="361474"/>
          </a:xfrm>
          <a:prstGeom prst="rect">
            <a:avLst/>
          </a:prstGeom>
        </p:spPr>
      </p:pic>
      <p:sp>
        <p:nvSpPr>
          <p:cNvPr id="15" name="Text 11"/>
          <p:cNvSpPr/>
          <p:nvPr/>
        </p:nvSpPr>
        <p:spPr>
          <a:xfrm>
            <a:off x="1974652" y="4010144"/>
            <a:ext cx="2409944" cy="301228"/>
          </a:xfrm>
          <a:prstGeom prst="rect">
            <a:avLst/>
          </a:prstGeom>
          <a:noFill/>
          <a:ln/>
        </p:spPr>
        <p:txBody>
          <a:bodyPr wrap="none" lIns="0" tIns="0" rIns="0" bIns="0" rtlCol="0" anchor="t"/>
          <a:lstStyle/>
          <a:p>
            <a:pPr marL="0" indent="0" algn="l">
              <a:lnSpc>
                <a:spcPts val="2350"/>
              </a:lnSpc>
              <a:buNone/>
            </a:pPr>
            <a:r>
              <a:rPr lang="en-US" sz="2400" b="1" dirty="0">
                <a:solidFill>
                  <a:srgbClr val="384653"/>
                </a:solidFill>
                <a:ea typeface="Host Grotesk Medium" pitchFamily="34" charset="-122"/>
                <a:cs typeface="Host Grotesk Medium" pitchFamily="34" charset="-120"/>
              </a:rPr>
              <a:t>Les formateurs</a:t>
            </a:r>
            <a:endParaRPr lang="en-US" sz="2400" b="1" dirty="0"/>
          </a:p>
        </p:txBody>
      </p:sp>
      <p:sp>
        <p:nvSpPr>
          <p:cNvPr id="16" name="Text 12"/>
          <p:cNvSpPr/>
          <p:nvPr/>
        </p:nvSpPr>
        <p:spPr>
          <a:xfrm>
            <a:off x="1974652" y="4426981"/>
            <a:ext cx="11861959" cy="5063859"/>
          </a:xfrm>
          <a:prstGeom prst="rect">
            <a:avLst/>
          </a:prstGeom>
          <a:noFill/>
          <a:ln/>
        </p:spPr>
        <p:txBody>
          <a:bodyPr wrap="none" lIns="0" tIns="0" rIns="0" bIns="0" rtlCol="0" anchor="t"/>
          <a:lstStyle/>
          <a:p>
            <a:pPr marL="0" indent="0" algn="l">
              <a:lnSpc>
                <a:spcPts val="2250"/>
              </a:lnSpc>
              <a:buNone/>
            </a:pPr>
            <a:endParaRPr lang="en-US" b="1" dirty="0"/>
          </a:p>
        </p:txBody>
      </p:sp>
      <p:sp>
        <p:nvSpPr>
          <p:cNvPr id="17" name="Text 13"/>
          <p:cNvSpPr/>
          <p:nvPr/>
        </p:nvSpPr>
        <p:spPr>
          <a:xfrm>
            <a:off x="1974652" y="4831675"/>
            <a:ext cx="11861959" cy="289084"/>
          </a:xfrm>
          <a:prstGeom prst="rect">
            <a:avLst/>
          </a:prstGeom>
          <a:noFill/>
          <a:ln/>
        </p:spPr>
        <p:txBody>
          <a:bodyPr wrap="none" lIns="0" tIns="0" rIns="0" bIns="0" rtlCol="0" anchor="t"/>
          <a:lstStyle/>
          <a:p>
            <a:pPr marL="0" indent="0" algn="l">
              <a:lnSpc>
                <a:spcPts val="2250"/>
              </a:lnSpc>
              <a:buNone/>
            </a:pPr>
            <a:endParaRPr lang="en-US" b="1" dirty="0"/>
          </a:p>
        </p:txBody>
      </p:sp>
      <p:sp>
        <p:nvSpPr>
          <p:cNvPr id="18" name="Text 14"/>
          <p:cNvSpPr/>
          <p:nvPr/>
        </p:nvSpPr>
        <p:spPr>
          <a:xfrm>
            <a:off x="1974652" y="5236369"/>
            <a:ext cx="11861959" cy="289084"/>
          </a:xfrm>
          <a:prstGeom prst="rect">
            <a:avLst/>
          </a:prstGeom>
          <a:noFill/>
          <a:ln/>
        </p:spPr>
        <p:txBody>
          <a:bodyPr wrap="none" lIns="0" tIns="0" rIns="0" bIns="0" rtlCol="0" anchor="t"/>
          <a:lstStyle/>
          <a:p>
            <a:pPr marL="0" indent="0" algn="l">
              <a:lnSpc>
                <a:spcPts val="2250"/>
              </a:lnSpc>
              <a:buNone/>
            </a:pPr>
            <a:endParaRPr lang="en-US" b="1" dirty="0"/>
          </a:p>
        </p:txBody>
      </p:sp>
      <p:sp>
        <p:nvSpPr>
          <p:cNvPr id="19" name="Text 15"/>
          <p:cNvSpPr/>
          <p:nvPr/>
        </p:nvSpPr>
        <p:spPr>
          <a:xfrm>
            <a:off x="1974652" y="5641062"/>
            <a:ext cx="11861959" cy="289084"/>
          </a:xfrm>
          <a:prstGeom prst="rect">
            <a:avLst/>
          </a:prstGeom>
          <a:noFill/>
          <a:ln/>
        </p:spPr>
        <p:txBody>
          <a:bodyPr wrap="none" lIns="0" tIns="0" rIns="0" bIns="0" rtlCol="0" anchor="t"/>
          <a:lstStyle/>
          <a:p>
            <a:pPr marL="0" indent="0" algn="l">
              <a:lnSpc>
                <a:spcPts val="2250"/>
              </a:lnSpc>
              <a:buNone/>
            </a:pPr>
            <a:endParaRPr lang="en-US" b="1" dirty="0"/>
          </a:p>
        </p:txBody>
      </p:sp>
      <p:sp>
        <p:nvSpPr>
          <p:cNvPr id="20" name="Text 16"/>
          <p:cNvSpPr/>
          <p:nvPr/>
        </p:nvSpPr>
        <p:spPr>
          <a:xfrm>
            <a:off x="1659342" y="1945005"/>
            <a:ext cx="11861959" cy="289084"/>
          </a:xfrm>
          <a:prstGeom prst="rect">
            <a:avLst/>
          </a:prstGeom>
          <a:noFill/>
          <a:ln/>
        </p:spPr>
        <p:txBody>
          <a:bodyPr wrap="none" lIns="0" tIns="0" rIns="0" bIns="0" rtlCol="0" anchor="t"/>
          <a:lstStyle/>
          <a:p>
            <a:endParaRPr lang="fr-FR"/>
          </a:p>
        </p:txBody>
      </p:sp>
      <p:sp>
        <p:nvSpPr>
          <p:cNvPr id="21" name="Text 17"/>
          <p:cNvSpPr/>
          <p:nvPr/>
        </p:nvSpPr>
        <p:spPr>
          <a:xfrm>
            <a:off x="1974652" y="6450449"/>
            <a:ext cx="11861959" cy="289084"/>
          </a:xfrm>
          <a:prstGeom prst="rect">
            <a:avLst/>
          </a:prstGeom>
          <a:noFill/>
          <a:ln/>
        </p:spPr>
        <p:txBody>
          <a:bodyPr wrap="none" lIns="0" tIns="0" rIns="0" bIns="0" rtlCol="0" anchor="t"/>
          <a:lstStyle/>
          <a:p>
            <a:pPr marL="0" indent="0" algn="l">
              <a:lnSpc>
                <a:spcPts val="2250"/>
              </a:lnSpc>
              <a:buNone/>
            </a:pPr>
            <a:endParaRPr lang="en-US" b="1" dirty="0"/>
          </a:p>
        </p:txBody>
      </p:sp>
      <p:sp>
        <p:nvSpPr>
          <p:cNvPr id="22" name="Text 18"/>
          <p:cNvSpPr/>
          <p:nvPr/>
        </p:nvSpPr>
        <p:spPr>
          <a:xfrm>
            <a:off x="1974652" y="6855143"/>
            <a:ext cx="11861959" cy="289084"/>
          </a:xfrm>
          <a:prstGeom prst="rect">
            <a:avLst/>
          </a:prstGeom>
          <a:noFill/>
          <a:ln/>
        </p:spPr>
        <p:txBody>
          <a:bodyPr wrap="none" lIns="0" tIns="0" rIns="0" bIns="0" rtlCol="0" anchor="t"/>
          <a:lstStyle/>
          <a:p>
            <a:pPr marL="0" indent="0" algn="l">
              <a:lnSpc>
                <a:spcPts val="2250"/>
              </a:lnSpc>
              <a:buNone/>
            </a:pPr>
            <a:endParaRPr lang="en-US" b="1" dirty="0"/>
          </a:p>
        </p:txBody>
      </p:sp>
      <p:sp>
        <p:nvSpPr>
          <p:cNvPr id="23" name="Text 19"/>
          <p:cNvSpPr/>
          <p:nvPr/>
        </p:nvSpPr>
        <p:spPr>
          <a:xfrm>
            <a:off x="1974652" y="7259836"/>
            <a:ext cx="11861959" cy="289084"/>
          </a:xfrm>
          <a:prstGeom prst="rect">
            <a:avLst/>
          </a:prstGeom>
          <a:noFill/>
          <a:ln/>
        </p:spPr>
        <p:txBody>
          <a:bodyPr wrap="none" lIns="0" tIns="0" rIns="0" bIns="0" rtlCol="0" anchor="t"/>
          <a:lstStyle/>
          <a:p>
            <a:pPr marL="0" indent="0" algn="l">
              <a:lnSpc>
                <a:spcPts val="2250"/>
              </a:lnSpc>
              <a:buNone/>
            </a:pPr>
            <a:endParaRPr lang="en-US" b="1" dirty="0"/>
          </a:p>
        </p:txBody>
      </p:sp>
      <p:pic>
        <p:nvPicPr>
          <p:cNvPr id="27" name="Image 1" descr="preencoded.png"/>
          <p:cNvPicPr>
            <a:picLocks noChangeAspect="1"/>
          </p:cNvPicPr>
          <p:nvPr/>
        </p:nvPicPr>
        <p:blipFill>
          <a:blip r:embed="rId5"/>
          <a:stretch>
            <a:fillRect/>
          </a:stretch>
        </p:blipFill>
        <p:spPr>
          <a:xfrm>
            <a:off x="12517820" y="6616148"/>
            <a:ext cx="2112579" cy="1158833"/>
          </a:xfrm>
          <a:prstGeom prst="rect">
            <a:avLst/>
          </a:prstGeom>
        </p:spPr>
      </p:pic>
      <p:sp>
        <p:nvSpPr>
          <p:cNvPr id="28" name="Freeform 20"/>
          <p:cNvSpPr/>
          <p:nvPr/>
        </p:nvSpPr>
        <p:spPr>
          <a:xfrm>
            <a:off x="12754790" y="6762257"/>
            <a:ext cx="746308" cy="866614"/>
          </a:xfrm>
          <a:custGeom>
            <a:avLst/>
            <a:gdLst/>
            <a:ahLst/>
            <a:cxnLst/>
            <a:rect l="l" t="t" r="r" b="b"/>
            <a:pathLst>
              <a:path w="746308" h="866614">
                <a:moveTo>
                  <a:pt x="0" y="0"/>
                </a:moveTo>
                <a:lnTo>
                  <a:pt x="746307" y="0"/>
                </a:lnTo>
                <a:lnTo>
                  <a:pt x="746307" y="866614"/>
                </a:lnTo>
                <a:lnTo>
                  <a:pt x="0" y="866614"/>
                </a:lnTo>
                <a:lnTo>
                  <a:pt x="0" y="0"/>
                </a:lnTo>
                <a:close/>
              </a:path>
            </a:pathLst>
          </a:custGeom>
          <a:blipFill>
            <a:blip r:embed="rId6"/>
            <a:stretch>
              <a:fillRect/>
            </a:stretch>
          </a:blipFill>
        </p:spPr>
      </p:sp>
      <p:sp>
        <p:nvSpPr>
          <p:cNvPr id="29" name="Freeform 21"/>
          <p:cNvSpPr/>
          <p:nvPr/>
        </p:nvSpPr>
        <p:spPr>
          <a:xfrm>
            <a:off x="13712992" y="6762257"/>
            <a:ext cx="705513" cy="866614"/>
          </a:xfrm>
          <a:custGeom>
            <a:avLst/>
            <a:gdLst/>
            <a:ahLst/>
            <a:cxnLst/>
            <a:rect l="l" t="t" r="r" b="b"/>
            <a:pathLst>
              <a:path w="705513" h="866614">
                <a:moveTo>
                  <a:pt x="0" y="0"/>
                </a:moveTo>
                <a:lnTo>
                  <a:pt x="705513" y="0"/>
                </a:lnTo>
                <a:lnTo>
                  <a:pt x="705513" y="866614"/>
                </a:lnTo>
                <a:lnTo>
                  <a:pt x="0" y="866614"/>
                </a:lnTo>
                <a:lnTo>
                  <a:pt x="0" y="0"/>
                </a:lnTo>
                <a:close/>
              </a:path>
            </a:pathLst>
          </a:custGeom>
          <a:blipFill>
            <a:blip r:embed="rId7"/>
            <a:stretch>
              <a:fillRect/>
            </a:stretch>
          </a:blipFill>
        </p:spPr>
      </p:sp>
      <p:sp>
        <p:nvSpPr>
          <p:cNvPr id="25" name="Rectangle 1"/>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2"/>
          <p:cNvSpPr>
            <a:spLocks noChangeArrowheads="1"/>
          </p:cNvSpPr>
          <p:nvPr/>
        </p:nvSpPr>
        <p:spPr bwMode="auto">
          <a:xfrm>
            <a:off x="152400" y="15240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0" name="Imag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9098" y="2017626"/>
            <a:ext cx="6092203" cy="2170046"/>
          </a:xfrm>
          <a:prstGeom prst="rect">
            <a:avLst/>
          </a:prstGeom>
        </p:spPr>
      </p:pic>
      <p:pic>
        <p:nvPicPr>
          <p:cNvPr id="31" name="Imag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8440" y="4366326"/>
            <a:ext cx="9443762" cy="363582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774031"/>
            <a:ext cx="9204841" cy="708779"/>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ea typeface="Host Grotesk Medium" pitchFamily="34" charset="-122"/>
                <a:cs typeface="Host Grotesk Medium" pitchFamily="34" charset="-120"/>
              </a:rPr>
              <a:t>Synthèse des réunions précédentes</a:t>
            </a:r>
            <a:endParaRPr lang="en-US" sz="4450" dirty="0"/>
          </a:p>
        </p:txBody>
      </p:sp>
      <p:sp>
        <p:nvSpPr>
          <p:cNvPr id="3" name="Shape 1"/>
          <p:cNvSpPr/>
          <p:nvPr/>
        </p:nvSpPr>
        <p:spPr>
          <a:xfrm>
            <a:off x="1048941" y="2822972"/>
            <a:ext cx="30480" cy="3632597"/>
          </a:xfrm>
          <a:prstGeom prst="roundRect">
            <a:avLst>
              <a:gd name="adj" fmla="val 312558"/>
            </a:avLst>
          </a:prstGeom>
          <a:solidFill>
            <a:srgbClr val="BFD3D8"/>
          </a:solidFill>
          <a:ln/>
        </p:spPr>
      </p:sp>
      <p:sp>
        <p:nvSpPr>
          <p:cNvPr id="4" name="Shape 2"/>
          <p:cNvSpPr/>
          <p:nvPr/>
        </p:nvSpPr>
        <p:spPr>
          <a:xfrm>
            <a:off x="1273612" y="3062883"/>
            <a:ext cx="680442" cy="30480"/>
          </a:xfrm>
          <a:prstGeom prst="roundRect">
            <a:avLst>
              <a:gd name="adj" fmla="val 312558"/>
            </a:avLst>
          </a:prstGeom>
          <a:solidFill>
            <a:srgbClr val="BFD3D8"/>
          </a:solidFill>
          <a:ln/>
        </p:spPr>
      </p:sp>
      <p:sp>
        <p:nvSpPr>
          <p:cNvPr id="5" name="Shape 3"/>
          <p:cNvSpPr/>
          <p:nvPr/>
        </p:nvSpPr>
        <p:spPr>
          <a:xfrm>
            <a:off x="793790" y="2822972"/>
            <a:ext cx="510302" cy="510302"/>
          </a:xfrm>
          <a:prstGeom prst="roundRect">
            <a:avLst>
              <a:gd name="adj" fmla="val 18669"/>
            </a:avLst>
          </a:prstGeom>
          <a:solidFill>
            <a:srgbClr val="D9EDF2"/>
          </a:solidFill>
          <a:ln w="7620">
            <a:solidFill>
              <a:srgbClr val="BFD3D8"/>
            </a:solidFill>
            <a:prstDash val="solid"/>
          </a:ln>
        </p:spPr>
      </p:sp>
      <p:pic>
        <p:nvPicPr>
          <p:cNvPr id="6" name="Image 0" descr="preencoded.png"/>
          <p:cNvPicPr>
            <a:picLocks noChangeAspect="1"/>
          </p:cNvPicPr>
          <p:nvPr/>
        </p:nvPicPr>
        <p:blipFill>
          <a:blip r:embed="rId3"/>
          <a:stretch>
            <a:fillRect/>
          </a:stretch>
        </p:blipFill>
        <p:spPr>
          <a:xfrm>
            <a:off x="878860" y="2865477"/>
            <a:ext cx="340162" cy="425291"/>
          </a:xfrm>
          <a:prstGeom prst="rect">
            <a:avLst/>
          </a:prstGeom>
        </p:spPr>
      </p:pic>
      <p:sp>
        <p:nvSpPr>
          <p:cNvPr id="7" name="Text 4"/>
          <p:cNvSpPr/>
          <p:nvPr/>
        </p:nvSpPr>
        <p:spPr>
          <a:xfrm>
            <a:off x="2183011" y="290083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84653"/>
                </a:solidFill>
                <a:ea typeface="Host Grotesk Medium" pitchFamily="34" charset="-122"/>
                <a:cs typeface="Host Grotesk Medium" pitchFamily="34" charset="-120"/>
              </a:rPr>
              <a:t>Référentiel 2021</a:t>
            </a:r>
            <a:endParaRPr lang="en-US" sz="2200" b="1" dirty="0"/>
          </a:p>
        </p:txBody>
      </p:sp>
      <p:sp>
        <p:nvSpPr>
          <p:cNvPr id="8" name="Text 5"/>
          <p:cNvSpPr/>
          <p:nvPr/>
        </p:nvSpPr>
        <p:spPr>
          <a:xfrm>
            <a:off x="2183011" y="3391257"/>
            <a:ext cx="11653599" cy="340162"/>
          </a:xfrm>
          <a:prstGeom prst="rect">
            <a:avLst/>
          </a:prstGeom>
          <a:noFill/>
          <a:ln/>
        </p:spPr>
        <p:txBody>
          <a:bodyPr wrap="none" lIns="0" tIns="0" rIns="0" bIns="0" rtlCol="0" anchor="t"/>
          <a:lstStyle/>
          <a:p>
            <a:pPr marL="0" indent="0" algn="l">
              <a:lnSpc>
                <a:spcPts val="2650"/>
              </a:lnSpc>
              <a:buNone/>
            </a:pPr>
            <a:r>
              <a:rPr lang="en-US" sz="1750" dirty="0" err="1" smtClean="0">
                <a:solidFill>
                  <a:srgbClr val="384653"/>
                </a:solidFill>
                <a:latin typeface="Roboto" pitchFamily="34" charset="0"/>
                <a:ea typeface="Roboto" pitchFamily="34" charset="-122"/>
                <a:cs typeface="Roboto" pitchFamily="34" charset="-120"/>
              </a:rPr>
              <a:t>Présentation</a:t>
            </a:r>
            <a:r>
              <a:rPr lang="en-US" sz="1750" dirty="0" smtClean="0">
                <a:solidFill>
                  <a:srgbClr val="384653"/>
                </a:solidFill>
                <a:latin typeface="Roboto" pitchFamily="34" charset="0"/>
                <a:ea typeface="Roboto" pitchFamily="34" charset="-122"/>
                <a:cs typeface="Roboto" pitchFamily="34" charset="-120"/>
              </a:rPr>
              <a:t> des </a:t>
            </a:r>
            <a:r>
              <a:rPr lang="en-US" sz="1750" dirty="0" err="1" smtClean="0">
                <a:solidFill>
                  <a:srgbClr val="384653"/>
                </a:solidFill>
                <a:latin typeface="Roboto" pitchFamily="34" charset="0"/>
                <a:ea typeface="Roboto" pitchFamily="34" charset="-122"/>
                <a:cs typeface="Roboto" pitchFamily="34" charset="-120"/>
              </a:rPr>
              <a:t>nouvelles</a:t>
            </a:r>
            <a:r>
              <a:rPr lang="en-US" sz="1750" dirty="0" smtClean="0">
                <a:solidFill>
                  <a:srgbClr val="384653"/>
                </a:solidFill>
                <a:latin typeface="Roboto" pitchFamily="34" charset="0"/>
                <a:ea typeface="Roboto" pitchFamily="34" charset="-122"/>
                <a:cs typeface="Roboto" pitchFamily="34" charset="-120"/>
              </a:rPr>
              <a:t> compétences</a:t>
            </a:r>
            <a:endParaRPr lang="en-US" sz="1750" dirty="0"/>
          </a:p>
        </p:txBody>
      </p:sp>
      <p:sp>
        <p:nvSpPr>
          <p:cNvPr id="9" name="Shape 6"/>
          <p:cNvSpPr/>
          <p:nvPr/>
        </p:nvSpPr>
        <p:spPr>
          <a:xfrm>
            <a:off x="1273612" y="4424958"/>
            <a:ext cx="680442" cy="30480"/>
          </a:xfrm>
          <a:prstGeom prst="roundRect">
            <a:avLst>
              <a:gd name="adj" fmla="val 312558"/>
            </a:avLst>
          </a:prstGeom>
          <a:solidFill>
            <a:srgbClr val="BFD3D8"/>
          </a:solidFill>
          <a:ln/>
        </p:spPr>
      </p:sp>
      <p:sp>
        <p:nvSpPr>
          <p:cNvPr id="10" name="Shape 7"/>
          <p:cNvSpPr/>
          <p:nvPr/>
        </p:nvSpPr>
        <p:spPr>
          <a:xfrm>
            <a:off x="793790" y="4185047"/>
            <a:ext cx="510302" cy="510302"/>
          </a:xfrm>
          <a:prstGeom prst="roundRect">
            <a:avLst>
              <a:gd name="adj" fmla="val 18669"/>
            </a:avLst>
          </a:prstGeom>
          <a:solidFill>
            <a:srgbClr val="D9EDF2"/>
          </a:solidFill>
          <a:ln w="7620">
            <a:solidFill>
              <a:srgbClr val="BFD3D8"/>
            </a:solidFill>
            <a:prstDash val="solid"/>
          </a:ln>
        </p:spPr>
      </p:sp>
      <p:pic>
        <p:nvPicPr>
          <p:cNvPr id="11" name="Image 1" descr="preencoded.png"/>
          <p:cNvPicPr>
            <a:picLocks noChangeAspect="1"/>
          </p:cNvPicPr>
          <p:nvPr/>
        </p:nvPicPr>
        <p:blipFill>
          <a:blip r:embed="rId4"/>
          <a:stretch>
            <a:fillRect/>
          </a:stretch>
        </p:blipFill>
        <p:spPr>
          <a:xfrm>
            <a:off x="878860" y="4227552"/>
            <a:ext cx="340162" cy="425291"/>
          </a:xfrm>
          <a:prstGeom prst="rect">
            <a:avLst/>
          </a:prstGeom>
        </p:spPr>
      </p:pic>
      <p:sp>
        <p:nvSpPr>
          <p:cNvPr id="12" name="Text 8"/>
          <p:cNvSpPr/>
          <p:nvPr/>
        </p:nvSpPr>
        <p:spPr>
          <a:xfrm>
            <a:off x="2183011" y="4262914"/>
            <a:ext cx="2835235" cy="354330"/>
          </a:xfrm>
          <a:prstGeom prst="rect">
            <a:avLst/>
          </a:prstGeom>
          <a:noFill/>
          <a:ln/>
        </p:spPr>
        <p:txBody>
          <a:bodyPr wrap="none" lIns="0" tIns="0" rIns="0" bIns="0" rtlCol="0" anchor="t"/>
          <a:lstStyle/>
          <a:p>
            <a:pPr marL="0" indent="0" algn="l">
              <a:lnSpc>
                <a:spcPts val="2750"/>
              </a:lnSpc>
              <a:buNone/>
            </a:pPr>
            <a:r>
              <a:rPr lang="en-US" sz="2200" b="1" dirty="0" err="1" smtClean="0">
                <a:solidFill>
                  <a:srgbClr val="384653"/>
                </a:solidFill>
                <a:ea typeface="Host Grotesk Medium" pitchFamily="34" charset="-122"/>
                <a:cs typeface="Host Grotesk Medium" pitchFamily="34" charset="-120"/>
              </a:rPr>
              <a:t>Évaluation</a:t>
            </a:r>
            <a:endParaRPr lang="en-US" sz="2200" b="1" dirty="0"/>
          </a:p>
        </p:txBody>
      </p:sp>
      <p:sp>
        <p:nvSpPr>
          <p:cNvPr id="13" name="Text 9"/>
          <p:cNvSpPr/>
          <p:nvPr/>
        </p:nvSpPr>
        <p:spPr>
          <a:xfrm>
            <a:off x="2183011" y="4753332"/>
            <a:ext cx="11653599" cy="340162"/>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Suppression des notes chiffrées</a:t>
            </a:r>
            <a:endParaRPr lang="en-US" sz="1750" dirty="0"/>
          </a:p>
        </p:txBody>
      </p:sp>
      <p:sp>
        <p:nvSpPr>
          <p:cNvPr id="14" name="Shape 10"/>
          <p:cNvSpPr/>
          <p:nvPr/>
        </p:nvSpPr>
        <p:spPr>
          <a:xfrm>
            <a:off x="1273612" y="5787033"/>
            <a:ext cx="680442" cy="30480"/>
          </a:xfrm>
          <a:prstGeom prst="roundRect">
            <a:avLst>
              <a:gd name="adj" fmla="val 312558"/>
            </a:avLst>
          </a:prstGeom>
          <a:solidFill>
            <a:srgbClr val="BFD3D8"/>
          </a:solidFill>
          <a:ln/>
        </p:spPr>
      </p:sp>
      <p:sp>
        <p:nvSpPr>
          <p:cNvPr id="15" name="Shape 11"/>
          <p:cNvSpPr/>
          <p:nvPr/>
        </p:nvSpPr>
        <p:spPr>
          <a:xfrm>
            <a:off x="793790" y="5547122"/>
            <a:ext cx="510302" cy="510302"/>
          </a:xfrm>
          <a:prstGeom prst="roundRect">
            <a:avLst>
              <a:gd name="adj" fmla="val 18669"/>
            </a:avLst>
          </a:prstGeom>
          <a:solidFill>
            <a:srgbClr val="D9EDF2"/>
          </a:solidFill>
          <a:ln w="7620">
            <a:solidFill>
              <a:srgbClr val="BFD3D8"/>
            </a:solidFill>
            <a:prstDash val="solid"/>
          </a:ln>
        </p:spPr>
      </p:sp>
      <p:pic>
        <p:nvPicPr>
          <p:cNvPr id="16" name="Image 2" descr="preencoded.png"/>
          <p:cNvPicPr>
            <a:picLocks noChangeAspect="1"/>
          </p:cNvPicPr>
          <p:nvPr/>
        </p:nvPicPr>
        <p:blipFill>
          <a:blip r:embed="rId5"/>
          <a:stretch>
            <a:fillRect/>
          </a:stretch>
        </p:blipFill>
        <p:spPr>
          <a:xfrm>
            <a:off x="878860" y="5589627"/>
            <a:ext cx="340162" cy="425291"/>
          </a:xfrm>
          <a:prstGeom prst="rect">
            <a:avLst/>
          </a:prstGeom>
        </p:spPr>
      </p:pic>
      <p:sp>
        <p:nvSpPr>
          <p:cNvPr id="17" name="Text 12"/>
          <p:cNvSpPr/>
          <p:nvPr/>
        </p:nvSpPr>
        <p:spPr>
          <a:xfrm>
            <a:off x="2183011" y="562498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84653"/>
                </a:solidFill>
                <a:ea typeface="Host Grotesk Medium"/>
                <a:cs typeface="Host Grotesk Medium" pitchFamily="34" charset="-120"/>
              </a:rPr>
              <a:t>Partenariat</a:t>
            </a:r>
            <a:endParaRPr lang="en-US" sz="2200" b="1" dirty="0">
              <a:ea typeface="Host Grotesk Medium"/>
            </a:endParaRPr>
          </a:p>
        </p:txBody>
      </p:sp>
      <p:sp>
        <p:nvSpPr>
          <p:cNvPr id="18" name="Text 13"/>
          <p:cNvSpPr/>
          <p:nvPr/>
        </p:nvSpPr>
        <p:spPr>
          <a:xfrm>
            <a:off x="2183011" y="6115407"/>
            <a:ext cx="11653599" cy="340162"/>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Collaboration terrain/institut essentielle</a:t>
            </a:r>
            <a:endParaRPr lang="en-US" sz="1750" dirty="0"/>
          </a:p>
        </p:txBody>
      </p:sp>
      <p:pic>
        <p:nvPicPr>
          <p:cNvPr id="22" name="Image 1" descr="preencoded.png"/>
          <p:cNvPicPr>
            <a:picLocks noChangeAspect="1"/>
          </p:cNvPicPr>
          <p:nvPr/>
        </p:nvPicPr>
        <p:blipFill>
          <a:blip r:embed="rId6"/>
          <a:stretch>
            <a:fillRect/>
          </a:stretch>
        </p:blipFill>
        <p:spPr>
          <a:xfrm>
            <a:off x="12517820" y="6584616"/>
            <a:ext cx="2112579" cy="1158833"/>
          </a:xfrm>
          <a:prstGeom prst="rect">
            <a:avLst/>
          </a:prstGeom>
        </p:spPr>
      </p:pic>
      <p:sp>
        <p:nvSpPr>
          <p:cNvPr id="23" name="Freeform 20"/>
          <p:cNvSpPr/>
          <p:nvPr/>
        </p:nvSpPr>
        <p:spPr>
          <a:xfrm>
            <a:off x="12754790" y="6730725"/>
            <a:ext cx="746308" cy="866614"/>
          </a:xfrm>
          <a:custGeom>
            <a:avLst/>
            <a:gdLst/>
            <a:ahLst/>
            <a:cxnLst/>
            <a:rect l="l" t="t" r="r" b="b"/>
            <a:pathLst>
              <a:path w="746308" h="866614">
                <a:moveTo>
                  <a:pt x="0" y="0"/>
                </a:moveTo>
                <a:lnTo>
                  <a:pt x="746307" y="0"/>
                </a:lnTo>
                <a:lnTo>
                  <a:pt x="746307" y="866614"/>
                </a:lnTo>
                <a:lnTo>
                  <a:pt x="0" y="866614"/>
                </a:lnTo>
                <a:lnTo>
                  <a:pt x="0" y="0"/>
                </a:lnTo>
                <a:close/>
              </a:path>
            </a:pathLst>
          </a:custGeom>
          <a:blipFill>
            <a:blip r:embed="rId7"/>
            <a:stretch>
              <a:fillRect/>
            </a:stretch>
          </a:blipFill>
        </p:spPr>
      </p:sp>
      <p:sp>
        <p:nvSpPr>
          <p:cNvPr id="24" name="Freeform 21"/>
          <p:cNvSpPr/>
          <p:nvPr/>
        </p:nvSpPr>
        <p:spPr>
          <a:xfrm>
            <a:off x="13712992" y="6730725"/>
            <a:ext cx="705513" cy="866614"/>
          </a:xfrm>
          <a:custGeom>
            <a:avLst/>
            <a:gdLst/>
            <a:ahLst/>
            <a:cxnLst/>
            <a:rect l="l" t="t" r="r" b="b"/>
            <a:pathLst>
              <a:path w="705513" h="866614">
                <a:moveTo>
                  <a:pt x="0" y="0"/>
                </a:moveTo>
                <a:lnTo>
                  <a:pt x="705513" y="0"/>
                </a:lnTo>
                <a:lnTo>
                  <a:pt x="705513" y="866614"/>
                </a:lnTo>
                <a:lnTo>
                  <a:pt x="0" y="866614"/>
                </a:lnTo>
                <a:lnTo>
                  <a:pt x="0" y="0"/>
                </a:lnTo>
                <a:close/>
              </a:path>
            </a:pathLst>
          </a:custGeom>
          <a:blipFill>
            <a:blip r:embed="rId8"/>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88400"/>
          </a:xfrm>
          <a:prstGeom prst="rect">
            <a:avLst/>
          </a:prstGeom>
        </p:spPr>
      </p:pic>
      <p:sp>
        <p:nvSpPr>
          <p:cNvPr id="3" name="Shape 0"/>
          <p:cNvSpPr/>
          <p:nvPr/>
        </p:nvSpPr>
        <p:spPr>
          <a:xfrm>
            <a:off x="793790" y="3207068"/>
            <a:ext cx="510302" cy="510302"/>
          </a:xfrm>
          <a:prstGeom prst="roundRect">
            <a:avLst>
              <a:gd name="adj" fmla="val 18669"/>
            </a:avLst>
          </a:prstGeom>
          <a:solidFill>
            <a:srgbClr val="D9EDF2"/>
          </a:solidFill>
          <a:ln w="7620">
            <a:solidFill>
              <a:srgbClr val="BFD3D8"/>
            </a:solidFill>
            <a:prstDash val="solid"/>
          </a:ln>
        </p:spPr>
      </p:sp>
      <p:pic>
        <p:nvPicPr>
          <p:cNvPr id="4" name="Image 1" descr="preencoded.png"/>
          <p:cNvPicPr>
            <a:picLocks noChangeAspect="1"/>
          </p:cNvPicPr>
          <p:nvPr/>
        </p:nvPicPr>
        <p:blipFill>
          <a:blip r:embed="rId4"/>
          <a:stretch>
            <a:fillRect/>
          </a:stretch>
        </p:blipFill>
        <p:spPr>
          <a:xfrm>
            <a:off x="878860" y="3249573"/>
            <a:ext cx="340162" cy="425291"/>
          </a:xfrm>
          <a:prstGeom prst="rect">
            <a:avLst/>
          </a:prstGeom>
        </p:spPr>
      </p:pic>
      <p:sp>
        <p:nvSpPr>
          <p:cNvPr id="5" name="Text 1"/>
          <p:cNvSpPr/>
          <p:nvPr/>
        </p:nvSpPr>
        <p:spPr>
          <a:xfrm>
            <a:off x="1530906" y="3284934"/>
            <a:ext cx="2835235" cy="354330"/>
          </a:xfrm>
          <a:prstGeom prst="rect">
            <a:avLst/>
          </a:prstGeom>
          <a:noFill/>
          <a:ln/>
        </p:spPr>
        <p:txBody>
          <a:bodyPr wrap="none" lIns="0" tIns="0" rIns="0" bIns="0" rtlCol="0" anchor="t"/>
          <a:lstStyle/>
          <a:p>
            <a:pPr marL="0" indent="0" algn="l">
              <a:lnSpc>
                <a:spcPts val="2750"/>
              </a:lnSpc>
              <a:buNone/>
            </a:pPr>
            <a:r>
              <a:rPr lang="en-US" sz="3200" b="1" dirty="0" smtClean="0">
                <a:solidFill>
                  <a:srgbClr val="384653"/>
                </a:solidFill>
                <a:ea typeface="Host Grotesk Medium" pitchFamily="34" charset="-122"/>
                <a:cs typeface="Host Grotesk Medium" pitchFamily="34" charset="-120"/>
              </a:rPr>
              <a:t>Compétence 2</a:t>
            </a:r>
            <a:endParaRPr lang="en-US" sz="3200" b="1" dirty="0"/>
          </a:p>
        </p:txBody>
      </p:sp>
      <p:sp>
        <p:nvSpPr>
          <p:cNvPr id="6" name="Text 2"/>
          <p:cNvSpPr/>
          <p:nvPr/>
        </p:nvSpPr>
        <p:spPr>
          <a:xfrm>
            <a:off x="1530906" y="3775353"/>
            <a:ext cx="3421499" cy="1700808"/>
          </a:xfrm>
          <a:prstGeom prst="rect">
            <a:avLst/>
          </a:prstGeom>
          <a:noFill/>
          <a:ln/>
        </p:spPr>
        <p:txBody>
          <a:bodyPr wrap="square" lIns="0" tIns="0" rIns="0" bIns="0" rtlCol="0" anchor="t"/>
          <a:lstStyle/>
          <a:p>
            <a:pPr marL="0" indent="0" algn="l">
              <a:lnSpc>
                <a:spcPts val="2650"/>
              </a:lnSpc>
              <a:buNone/>
            </a:pPr>
            <a:r>
              <a:rPr lang="en-US" sz="2000" dirty="0">
                <a:solidFill>
                  <a:srgbClr val="384653"/>
                </a:solidFill>
                <a:latin typeface="Roboto" pitchFamily="34" charset="0"/>
                <a:ea typeface="Roboto" pitchFamily="34" charset="-122"/>
                <a:cs typeface="Roboto" pitchFamily="34" charset="-120"/>
              </a:rPr>
              <a:t>Identifier les situations à risque lors de l'accompagnement de la personne, mettre en œuvre les actions de prévention adéquates et les évaluer</a:t>
            </a:r>
            <a:endParaRPr lang="en-US" sz="2000" dirty="0"/>
          </a:p>
        </p:txBody>
      </p:sp>
      <p:sp>
        <p:nvSpPr>
          <p:cNvPr id="7" name="Shape 3"/>
          <p:cNvSpPr/>
          <p:nvPr/>
        </p:nvSpPr>
        <p:spPr>
          <a:xfrm>
            <a:off x="5235893" y="3207068"/>
            <a:ext cx="510302" cy="510302"/>
          </a:xfrm>
          <a:prstGeom prst="roundRect">
            <a:avLst>
              <a:gd name="adj" fmla="val 18669"/>
            </a:avLst>
          </a:prstGeom>
          <a:solidFill>
            <a:srgbClr val="D9EDF2"/>
          </a:solidFill>
          <a:ln w="7620">
            <a:solidFill>
              <a:srgbClr val="BFD3D8"/>
            </a:solidFill>
            <a:prstDash val="solid"/>
          </a:ln>
        </p:spPr>
      </p:sp>
      <p:pic>
        <p:nvPicPr>
          <p:cNvPr id="8" name="Image 2" descr="preencoded.png"/>
          <p:cNvPicPr>
            <a:picLocks noChangeAspect="1"/>
          </p:cNvPicPr>
          <p:nvPr/>
        </p:nvPicPr>
        <p:blipFill>
          <a:blip r:embed="rId5"/>
          <a:stretch>
            <a:fillRect/>
          </a:stretch>
        </p:blipFill>
        <p:spPr>
          <a:xfrm>
            <a:off x="5320963" y="3249573"/>
            <a:ext cx="340162" cy="425291"/>
          </a:xfrm>
          <a:prstGeom prst="rect">
            <a:avLst/>
          </a:prstGeom>
        </p:spPr>
      </p:pic>
      <p:sp>
        <p:nvSpPr>
          <p:cNvPr id="9" name="Text 4"/>
          <p:cNvSpPr/>
          <p:nvPr/>
        </p:nvSpPr>
        <p:spPr>
          <a:xfrm>
            <a:off x="5973008" y="3284934"/>
            <a:ext cx="2835235" cy="354330"/>
          </a:xfrm>
          <a:prstGeom prst="rect">
            <a:avLst/>
          </a:prstGeom>
          <a:noFill/>
          <a:ln/>
        </p:spPr>
        <p:txBody>
          <a:bodyPr wrap="none" lIns="0" tIns="0" rIns="0" bIns="0" rtlCol="0" anchor="t"/>
          <a:lstStyle/>
          <a:p>
            <a:pPr marL="0" indent="0" algn="l">
              <a:lnSpc>
                <a:spcPts val="2750"/>
              </a:lnSpc>
              <a:buNone/>
            </a:pPr>
            <a:r>
              <a:rPr lang="en-US" sz="3200" b="1" dirty="0">
                <a:solidFill>
                  <a:srgbClr val="384653"/>
                </a:solidFill>
                <a:ea typeface="Host Grotesk Medium" pitchFamily="34" charset="-122"/>
                <a:cs typeface="Host Grotesk Medium" pitchFamily="34" charset="-120"/>
              </a:rPr>
              <a:t>Compétence 7</a:t>
            </a:r>
            <a:endParaRPr lang="en-US" sz="3200" b="1" dirty="0"/>
          </a:p>
        </p:txBody>
      </p:sp>
      <p:sp>
        <p:nvSpPr>
          <p:cNvPr id="10" name="Text 5"/>
          <p:cNvSpPr/>
          <p:nvPr/>
        </p:nvSpPr>
        <p:spPr>
          <a:xfrm>
            <a:off x="5973008" y="3775353"/>
            <a:ext cx="3421499" cy="1020485"/>
          </a:xfrm>
          <a:prstGeom prst="rect">
            <a:avLst/>
          </a:prstGeom>
          <a:noFill/>
          <a:ln/>
        </p:spPr>
        <p:txBody>
          <a:bodyPr wrap="square" lIns="0" tIns="0" rIns="0" bIns="0" rtlCol="0" anchor="t"/>
          <a:lstStyle/>
          <a:p>
            <a:pPr marL="0" indent="0" algn="l">
              <a:lnSpc>
                <a:spcPts val="2650"/>
              </a:lnSpc>
              <a:buNone/>
            </a:pPr>
            <a:r>
              <a:rPr lang="en-US" sz="2000" dirty="0">
                <a:solidFill>
                  <a:srgbClr val="384653"/>
                </a:solidFill>
                <a:latin typeface="Roboto" pitchFamily="34" charset="0"/>
                <a:ea typeface="Roboto" pitchFamily="34" charset="-122"/>
                <a:cs typeface="Roboto" pitchFamily="34" charset="-120"/>
              </a:rPr>
              <a:t>Informer et former les pairs, les personnes en formation et les autres professionnels</a:t>
            </a:r>
            <a:endParaRPr lang="en-US" sz="2000" dirty="0"/>
          </a:p>
        </p:txBody>
      </p:sp>
      <p:sp>
        <p:nvSpPr>
          <p:cNvPr id="11" name="Shape 6"/>
          <p:cNvSpPr/>
          <p:nvPr/>
        </p:nvSpPr>
        <p:spPr>
          <a:xfrm>
            <a:off x="9677995" y="3207068"/>
            <a:ext cx="510302" cy="510302"/>
          </a:xfrm>
          <a:prstGeom prst="roundRect">
            <a:avLst>
              <a:gd name="adj" fmla="val 18669"/>
            </a:avLst>
          </a:prstGeom>
          <a:solidFill>
            <a:srgbClr val="D9EDF2"/>
          </a:solidFill>
          <a:ln w="7620">
            <a:solidFill>
              <a:srgbClr val="BFD3D8"/>
            </a:solidFill>
            <a:prstDash val="solid"/>
          </a:ln>
        </p:spPr>
      </p:sp>
      <p:pic>
        <p:nvPicPr>
          <p:cNvPr id="12" name="Image 3" descr="preencoded.png"/>
          <p:cNvPicPr>
            <a:picLocks noChangeAspect="1"/>
          </p:cNvPicPr>
          <p:nvPr/>
        </p:nvPicPr>
        <p:blipFill>
          <a:blip r:embed="rId6"/>
          <a:stretch>
            <a:fillRect/>
          </a:stretch>
        </p:blipFill>
        <p:spPr>
          <a:xfrm>
            <a:off x="9763065" y="3249573"/>
            <a:ext cx="340162" cy="425291"/>
          </a:xfrm>
          <a:prstGeom prst="rect">
            <a:avLst/>
          </a:prstGeom>
        </p:spPr>
      </p:pic>
      <p:sp>
        <p:nvSpPr>
          <p:cNvPr id="13" name="Text 7"/>
          <p:cNvSpPr/>
          <p:nvPr/>
        </p:nvSpPr>
        <p:spPr>
          <a:xfrm>
            <a:off x="10415111" y="3284934"/>
            <a:ext cx="2835235" cy="354330"/>
          </a:xfrm>
          <a:prstGeom prst="rect">
            <a:avLst/>
          </a:prstGeom>
          <a:noFill/>
          <a:ln/>
        </p:spPr>
        <p:txBody>
          <a:bodyPr wrap="none" lIns="0" tIns="0" rIns="0" bIns="0" rtlCol="0" anchor="t"/>
          <a:lstStyle/>
          <a:p>
            <a:pPr marL="0" indent="0" algn="l">
              <a:lnSpc>
                <a:spcPts val="2750"/>
              </a:lnSpc>
              <a:buNone/>
            </a:pPr>
            <a:r>
              <a:rPr lang="en-US" sz="3200" b="1" dirty="0">
                <a:solidFill>
                  <a:srgbClr val="384653"/>
                </a:solidFill>
                <a:ea typeface="Host Grotesk Medium" pitchFamily="34" charset="-122"/>
                <a:cs typeface="Host Grotesk Medium" pitchFamily="34" charset="-120"/>
              </a:rPr>
              <a:t>Compétence 9</a:t>
            </a:r>
            <a:endParaRPr lang="en-US" sz="3200" b="1" dirty="0"/>
          </a:p>
        </p:txBody>
      </p:sp>
      <p:sp>
        <p:nvSpPr>
          <p:cNvPr id="14" name="Text 8"/>
          <p:cNvSpPr/>
          <p:nvPr/>
        </p:nvSpPr>
        <p:spPr>
          <a:xfrm>
            <a:off x="10415111" y="3775353"/>
            <a:ext cx="3421499" cy="1700808"/>
          </a:xfrm>
          <a:prstGeom prst="rect">
            <a:avLst/>
          </a:prstGeom>
          <a:noFill/>
          <a:ln/>
        </p:spPr>
        <p:txBody>
          <a:bodyPr wrap="square" lIns="0" tIns="0" rIns="0" bIns="0" rtlCol="0" anchor="t"/>
          <a:lstStyle/>
          <a:p>
            <a:pPr marL="0" indent="0" algn="l">
              <a:lnSpc>
                <a:spcPts val="2650"/>
              </a:lnSpc>
              <a:buNone/>
            </a:pPr>
            <a:r>
              <a:rPr lang="en-US" sz="2000" dirty="0">
                <a:solidFill>
                  <a:srgbClr val="384653"/>
                </a:solidFill>
                <a:latin typeface="Roboto" pitchFamily="34" charset="0"/>
                <a:ea typeface="Roboto" pitchFamily="34" charset="-122"/>
                <a:cs typeface="Roboto" pitchFamily="34" charset="-120"/>
              </a:rPr>
              <a:t>Repérer et traiter les anomalies et dysfonctionnements en lien avec l'entretien des locaux et des matériels liés aux activité de soins.</a:t>
            </a:r>
            <a:endParaRPr lang="en-US" sz="2000" dirty="0"/>
          </a:p>
        </p:txBody>
      </p:sp>
      <p:sp>
        <p:nvSpPr>
          <p:cNvPr id="16" name="Text 10"/>
          <p:cNvSpPr/>
          <p:nvPr/>
        </p:nvSpPr>
        <p:spPr>
          <a:xfrm>
            <a:off x="1219022" y="6730725"/>
            <a:ext cx="9751219" cy="425291"/>
          </a:xfrm>
          <a:prstGeom prst="rect">
            <a:avLst/>
          </a:prstGeom>
          <a:noFill/>
          <a:ln/>
        </p:spPr>
        <p:txBody>
          <a:bodyPr wrap="none" lIns="0" tIns="0" rIns="0" bIns="0" rtlCol="0" anchor="t"/>
          <a:lstStyle/>
          <a:p>
            <a:pPr marL="0" indent="0" algn="ctr">
              <a:lnSpc>
                <a:spcPts val="3300"/>
              </a:lnSpc>
              <a:buNone/>
            </a:pPr>
            <a:r>
              <a:rPr lang="en-US" sz="3200" b="1" dirty="0">
                <a:solidFill>
                  <a:srgbClr val="0070C0"/>
                </a:solidFill>
                <a:ea typeface="Host Grotesk Medium" pitchFamily="34" charset="-122"/>
                <a:cs typeface="Host Grotesk Medium" pitchFamily="34" charset="-120"/>
              </a:rPr>
              <a:t>Toutes</a:t>
            </a:r>
            <a:r>
              <a:rPr lang="en-US" sz="3200" dirty="0">
                <a:solidFill>
                  <a:srgbClr val="384653"/>
                </a:solidFill>
                <a:ea typeface="Host Grotesk Medium" pitchFamily="34" charset="-122"/>
                <a:cs typeface="Host Grotesk Medium" pitchFamily="34" charset="-120"/>
              </a:rPr>
              <a:t> les compétences sont évaluables dans </a:t>
            </a:r>
            <a:r>
              <a:rPr lang="en-US" sz="3200" b="1" dirty="0">
                <a:solidFill>
                  <a:srgbClr val="0070C0"/>
                </a:solidFill>
                <a:ea typeface="Host Grotesk Medium" pitchFamily="34" charset="-122"/>
                <a:cs typeface="Host Grotesk Medium" pitchFamily="34" charset="-120"/>
              </a:rPr>
              <a:t>tous</a:t>
            </a:r>
            <a:r>
              <a:rPr lang="en-US" sz="3200" dirty="0">
                <a:solidFill>
                  <a:srgbClr val="0070C0"/>
                </a:solidFill>
                <a:ea typeface="Host Grotesk Medium" pitchFamily="34" charset="-122"/>
                <a:cs typeface="Host Grotesk Medium" pitchFamily="34" charset="-120"/>
              </a:rPr>
              <a:t> </a:t>
            </a:r>
            <a:r>
              <a:rPr lang="en-US" sz="3200" dirty="0">
                <a:solidFill>
                  <a:srgbClr val="384653"/>
                </a:solidFill>
                <a:ea typeface="Host Grotesk Medium" pitchFamily="34" charset="-122"/>
                <a:cs typeface="Host Grotesk Medium" pitchFamily="34" charset="-120"/>
              </a:rPr>
              <a:t>les services</a:t>
            </a:r>
            <a:endParaRPr lang="en-US" sz="3200" dirty="0"/>
          </a:p>
        </p:txBody>
      </p:sp>
      <p:pic>
        <p:nvPicPr>
          <p:cNvPr id="20" name="Image 1" descr="preencoded.png"/>
          <p:cNvPicPr>
            <a:picLocks noChangeAspect="1"/>
          </p:cNvPicPr>
          <p:nvPr/>
        </p:nvPicPr>
        <p:blipFill>
          <a:blip r:embed="rId7"/>
          <a:stretch>
            <a:fillRect/>
          </a:stretch>
        </p:blipFill>
        <p:spPr>
          <a:xfrm>
            <a:off x="12517820" y="6584616"/>
            <a:ext cx="2112579" cy="1158833"/>
          </a:xfrm>
          <a:prstGeom prst="rect">
            <a:avLst/>
          </a:prstGeom>
        </p:spPr>
      </p:pic>
      <p:sp>
        <p:nvSpPr>
          <p:cNvPr id="21" name="Freeform 20"/>
          <p:cNvSpPr/>
          <p:nvPr/>
        </p:nvSpPr>
        <p:spPr>
          <a:xfrm>
            <a:off x="12754790" y="6730725"/>
            <a:ext cx="746308" cy="866614"/>
          </a:xfrm>
          <a:custGeom>
            <a:avLst/>
            <a:gdLst/>
            <a:ahLst/>
            <a:cxnLst/>
            <a:rect l="l" t="t" r="r" b="b"/>
            <a:pathLst>
              <a:path w="746308" h="866614">
                <a:moveTo>
                  <a:pt x="0" y="0"/>
                </a:moveTo>
                <a:lnTo>
                  <a:pt x="746307" y="0"/>
                </a:lnTo>
                <a:lnTo>
                  <a:pt x="746307" y="866614"/>
                </a:lnTo>
                <a:lnTo>
                  <a:pt x="0" y="866614"/>
                </a:lnTo>
                <a:lnTo>
                  <a:pt x="0" y="0"/>
                </a:lnTo>
                <a:close/>
              </a:path>
            </a:pathLst>
          </a:custGeom>
          <a:blipFill>
            <a:blip r:embed="rId8"/>
            <a:stretch>
              <a:fillRect/>
            </a:stretch>
          </a:blipFill>
        </p:spPr>
      </p:sp>
      <p:sp>
        <p:nvSpPr>
          <p:cNvPr id="22" name="Freeform 21"/>
          <p:cNvSpPr/>
          <p:nvPr/>
        </p:nvSpPr>
        <p:spPr>
          <a:xfrm>
            <a:off x="13712992" y="6730725"/>
            <a:ext cx="705513" cy="866614"/>
          </a:xfrm>
          <a:custGeom>
            <a:avLst/>
            <a:gdLst/>
            <a:ahLst/>
            <a:cxnLst/>
            <a:rect l="l" t="t" r="r" b="b"/>
            <a:pathLst>
              <a:path w="705513" h="866614">
                <a:moveTo>
                  <a:pt x="0" y="0"/>
                </a:moveTo>
                <a:lnTo>
                  <a:pt x="705513" y="0"/>
                </a:lnTo>
                <a:lnTo>
                  <a:pt x="705513" y="866614"/>
                </a:lnTo>
                <a:lnTo>
                  <a:pt x="0" y="866614"/>
                </a:lnTo>
                <a:lnTo>
                  <a:pt x="0" y="0"/>
                </a:lnTo>
                <a:close/>
              </a:path>
            </a:pathLst>
          </a:custGeom>
          <a:blipFill>
            <a:blip r:embed="rId9"/>
            <a:stretch>
              <a:fillRect/>
            </a:stretch>
          </a:blip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365200" y="558075"/>
            <a:ext cx="7556421" cy="1417558"/>
          </a:xfrm>
          <a:prstGeom prst="rect">
            <a:avLst/>
          </a:prstGeom>
          <a:noFill/>
          <a:ln/>
        </p:spPr>
        <p:txBody>
          <a:bodyPr wrap="square" lIns="0" tIns="0" rIns="0" bIns="0" rtlCol="0" anchor="t"/>
          <a:lstStyle/>
          <a:p>
            <a:pPr marL="0" indent="0" algn="r">
              <a:lnSpc>
                <a:spcPts val="5550"/>
              </a:lnSpc>
              <a:buNone/>
            </a:pPr>
            <a:r>
              <a:rPr lang="en-US" sz="4450" dirty="0">
                <a:solidFill>
                  <a:srgbClr val="2E3C4E"/>
                </a:solidFill>
                <a:ea typeface="Host Grotesk Medium" pitchFamily="34" charset="-122"/>
                <a:cs typeface="Host Grotesk Medium" pitchFamily="34" charset="-120"/>
              </a:rPr>
              <a:t>L'évaluation des compétences en stage</a:t>
            </a:r>
            <a:endParaRPr lang="en-US" sz="4450" dirty="0"/>
          </a:p>
        </p:txBody>
      </p:sp>
      <p:sp>
        <p:nvSpPr>
          <p:cNvPr id="4" name="Shape 1"/>
          <p:cNvSpPr/>
          <p:nvPr/>
        </p:nvSpPr>
        <p:spPr>
          <a:xfrm>
            <a:off x="6280190" y="3407569"/>
            <a:ext cx="170021" cy="830580"/>
          </a:xfrm>
          <a:prstGeom prst="roundRect">
            <a:avLst>
              <a:gd name="adj" fmla="val 56033"/>
            </a:avLst>
          </a:prstGeom>
          <a:solidFill>
            <a:srgbClr val="D9EDF2"/>
          </a:solidFill>
          <a:ln w="7620">
            <a:solidFill>
              <a:srgbClr val="BFD3D8"/>
            </a:solidFill>
            <a:prstDash val="solid"/>
          </a:ln>
        </p:spPr>
      </p:sp>
      <p:sp>
        <p:nvSpPr>
          <p:cNvPr id="5" name="Text 2"/>
          <p:cNvSpPr/>
          <p:nvPr/>
        </p:nvSpPr>
        <p:spPr>
          <a:xfrm>
            <a:off x="6790373" y="3407569"/>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384653"/>
                </a:solidFill>
                <a:ea typeface="Host Grotesk Medium" pitchFamily="34" charset="-122"/>
                <a:cs typeface="Host Grotesk Medium" pitchFamily="34" charset="-120"/>
              </a:rPr>
              <a:t>Disparition des notes</a:t>
            </a:r>
            <a:endParaRPr lang="en-US" sz="2400" b="1" dirty="0"/>
          </a:p>
        </p:txBody>
      </p:sp>
      <p:sp>
        <p:nvSpPr>
          <p:cNvPr id="6" name="Text 3"/>
          <p:cNvSpPr/>
          <p:nvPr/>
        </p:nvSpPr>
        <p:spPr>
          <a:xfrm>
            <a:off x="6790373" y="3897987"/>
            <a:ext cx="7046238" cy="340162"/>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Évaluation par appréciation qualitative</a:t>
            </a:r>
            <a:endParaRPr lang="en-US" sz="1750" dirty="0"/>
          </a:p>
        </p:txBody>
      </p:sp>
      <p:sp>
        <p:nvSpPr>
          <p:cNvPr id="7" name="Shape 4"/>
          <p:cNvSpPr/>
          <p:nvPr/>
        </p:nvSpPr>
        <p:spPr>
          <a:xfrm>
            <a:off x="6620351" y="4464963"/>
            <a:ext cx="170021" cy="830580"/>
          </a:xfrm>
          <a:prstGeom prst="roundRect">
            <a:avLst>
              <a:gd name="adj" fmla="val 56033"/>
            </a:avLst>
          </a:prstGeom>
          <a:solidFill>
            <a:srgbClr val="D9EDF2"/>
          </a:solidFill>
          <a:ln w="7620">
            <a:solidFill>
              <a:srgbClr val="BFD3D8"/>
            </a:solidFill>
            <a:prstDash val="solid"/>
          </a:ln>
        </p:spPr>
      </p:sp>
      <p:sp>
        <p:nvSpPr>
          <p:cNvPr id="8" name="Text 5"/>
          <p:cNvSpPr/>
          <p:nvPr/>
        </p:nvSpPr>
        <p:spPr>
          <a:xfrm>
            <a:off x="7130534" y="4464963"/>
            <a:ext cx="2835235" cy="354330"/>
          </a:xfrm>
          <a:prstGeom prst="rect">
            <a:avLst/>
          </a:prstGeom>
          <a:noFill/>
          <a:ln/>
        </p:spPr>
        <p:txBody>
          <a:bodyPr wrap="none" lIns="0" tIns="0" rIns="0" bIns="0" rtlCol="0" anchor="t"/>
          <a:lstStyle/>
          <a:p>
            <a:pPr marL="0" indent="0" algn="l">
              <a:lnSpc>
                <a:spcPts val="2750"/>
              </a:lnSpc>
              <a:buNone/>
            </a:pPr>
            <a:r>
              <a:rPr lang="en-US" sz="2400" b="1" dirty="0" err="1" smtClean="0">
                <a:solidFill>
                  <a:srgbClr val="384653"/>
                </a:solidFill>
                <a:ea typeface="Host Grotesk Medium" pitchFamily="34" charset="-122"/>
                <a:cs typeface="Host Grotesk Medium" pitchFamily="34" charset="-120"/>
              </a:rPr>
              <a:t>Commentaires</a:t>
            </a:r>
            <a:r>
              <a:rPr lang="en-US" sz="2400" b="1" dirty="0" smtClean="0">
                <a:solidFill>
                  <a:srgbClr val="384653"/>
                </a:solidFill>
                <a:ea typeface="Host Grotesk Medium" pitchFamily="34" charset="-122"/>
                <a:cs typeface="Host Grotesk Medium" pitchFamily="34" charset="-120"/>
              </a:rPr>
              <a:t> indispensables</a:t>
            </a:r>
            <a:endParaRPr lang="en-US" sz="2400" b="1" dirty="0"/>
          </a:p>
        </p:txBody>
      </p:sp>
      <p:sp>
        <p:nvSpPr>
          <p:cNvPr id="9" name="Text 6"/>
          <p:cNvSpPr/>
          <p:nvPr/>
        </p:nvSpPr>
        <p:spPr>
          <a:xfrm>
            <a:off x="7130534" y="4955381"/>
            <a:ext cx="6706076" cy="340162"/>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Positionnement global sur </a:t>
            </a:r>
            <a:r>
              <a:rPr lang="en-US" sz="1750" dirty="0" err="1">
                <a:solidFill>
                  <a:srgbClr val="384653"/>
                </a:solidFill>
                <a:latin typeface="Roboto" pitchFamily="34" charset="0"/>
                <a:ea typeface="Roboto" pitchFamily="34" charset="-122"/>
                <a:cs typeface="Roboto" pitchFamily="34" charset="-120"/>
              </a:rPr>
              <a:t>chaque</a:t>
            </a:r>
            <a:r>
              <a:rPr lang="en-US" sz="1750" dirty="0">
                <a:solidFill>
                  <a:srgbClr val="384653"/>
                </a:solidFill>
                <a:latin typeface="Roboto" pitchFamily="34" charset="0"/>
                <a:ea typeface="Roboto" pitchFamily="34" charset="-122"/>
                <a:cs typeface="Roboto" pitchFamily="34" charset="-120"/>
              </a:rPr>
              <a:t> </a:t>
            </a:r>
            <a:r>
              <a:rPr lang="en-US" sz="1750" dirty="0" err="1" smtClean="0">
                <a:solidFill>
                  <a:srgbClr val="384653"/>
                </a:solidFill>
                <a:latin typeface="Roboto" pitchFamily="34" charset="0"/>
                <a:ea typeface="Roboto" pitchFamily="34" charset="-122"/>
                <a:cs typeface="Roboto" pitchFamily="34" charset="-120"/>
              </a:rPr>
              <a:t>compétence</a:t>
            </a:r>
            <a:endParaRPr lang="en-US" sz="1750" dirty="0" smtClean="0">
              <a:solidFill>
                <a:srgbClr val="384653"/>
              </a:solidFill>
              <a:latin typeface="Roboto" pitchFamily="34" charset="0"/>
              <a:ea typeface="Roboto" pitchFamily="34" charset="-122"/>
              <a:cs typeface="Roboto" pitchFamily="34" charset="-120"/>
            </a:endParaRPr>
          </a:p>
          <a:p>
            <a:pPr marL="0" indent="0" algn="l">
              <a:lnSpc>
                <a:spcPts val="2650"/>
              </a:lnSpc>
              <a:buNone/>
            </a:pPr>
            <a:endParaRPr lang="en-US" sz="1750" dirty="0"/>
          </a:p>
        </p:txBody>
      </p:sp>
      <p:sp>
        <p:nvSpPr>
          <p:cNvPr id="10" name="Shape 7"/>
          <p:cNvSpPr/>
          <p:nvPr/>
        </p:nvSpPr>
        <p:spPr>
          <a:xfrm>
            <a:off x="6960632" y="5522357"/>
            <a:ext cx="170021" cy="830580"/>
          </a:xfrm>
          <a:prstGeom prst="roundRect">
            <a:avLst>
              <a:gd name="adj" fmla="val 56033"/>
            </a:avLst>
          </a:prstGeom>
          <a:solidFill>
            <a:srgbClr val="D9EDF2"/>
          </a:solidFill>
          <a:ln w="7620">
            <a:solidFill>
              <a:srgbClr val="BFD3D8"/>
            </a:solidFill>
            <a:prstDash val="solid"/>
          </a:ln>
        </p:spPr>
      </p:sp>
      <p:sp>
        <p:nvSpPr>
          <p:cNvPr id="11" name="Text 8"/>
          <p:cNvSpPr/>
          <p:nvPr/>
        </p:nvSpPr>
        <p:spPr>
          <a:xfrm>
            <a:off x="7470815" y="5522357"/>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384653"/>
                </a:solidFill>
                <a:ea typeface="Host Grotesk Medium" pitchFamily="34" charset="-122"/>
                <a:cs typeface="Host Grotesk Medium" pitchFamily="34" charset="-120"/>
              </a:rPr>
              <a:t>Validation finale</a:t>
            </a:r>
            <a:endParaRPr lang="en-US" sz="2400" b="1" dirty="0"/>
          </a:p>
        </p:txBody>
      </p:sp>
      <p:sp>
        <p:nvSpPr>
          <p:cNvPr id="12" name="Text 9"/>
          <p:cNvSpPr/>
          <p:nvPr/>
        </p:nvSpPr>
        <p:spPr>
          <a:xfrm>
            <a:off x="7470815" y="6012775"/>
            <a:ext cx="6365796" cy="340162"/>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La CVAR décide de l'acquisition des compétences</a:t>
            </a:r>
            <a:endParaRPr lang="en-US" sz="1750" dirty="0"/>
          </a:p>
        </p:txBody>
      </p:sp>
      <p:pic>
        <p:nvPicPr>
          <p:cNvPr id="16" name="Image 1" descr="preencoded.png"/>
          <p:cNvPicPr>
            <a:picLocks noChangeAspect="1"/>
          </p:cNvPicPr>
          <p:nvPr/>
        </p:nvPicPr>
        <p:blipFill>
          <a:blip r:embed="rId4"/>
          <a:stretch>
            <a:fillRect/>
          </a:stretch>
        </p:blipFill>
        <p:spPr>
          <a:xfrm>
            <a:off x="12517820" y="6584616"/>
            <a:ext cx="2112579" cy="1158833"/>
          </a:xfrm>
          <a:prstGeom prst="rect">
            <a:avLst/>
          </a:prstGeom>
        </p:spPr>
      </p:pic>
      <p:sp>
        <p:nvSpPr>
          <p:cNvPr id="17" name="Freeform 20"/>
          <p:cNvSpPr/>
          <p:nvPr/>
        </p:nvSpPr>
        <p:spPr>
          <a:xfrm>
            <a:off x="12754790" y="6730725"/>
            <a:ext cx="746308" cy="866614"/>
          </a:xfrm>
          <a:custGeom>
            <a:avLst/>
            <a:gdLst/>
            <a:ahLst/>
            <a:cxnLst/>
            <a:rect l="l" t="t" r="r" b="b"/>
            <a:pathLst>
              <a:path w="746308" h="866614">
                <a:moveTo>
                  <a:pt x="0" y="0"/>
                </a:moveTo>
                <a:lnTo>
                  <a:pt x="746307" y="0"/>
                </a:lnTo>
                <a:lnTo>
                  <a:pt x="746307" y="866614"/>
                </a:lnTo>
                <a:lnTo>
                  <a:pt x="0" y="866614"/>
                </a:lnTo>
                <a:lnTo>
                  <a:pt x="0" y="0"/>
                </a:lnTo>
                <a:close/>
              </a:path>
            </a:pathLst>
          </a:custGeom>
          <a:blipFill>
            <a:blip r:embed="rId5"/>
            <a:stretch>
              <a:fillRect/>
            </a:stretch>
          </a:blipFill>
        </p:spPr>
      </p:sp>
      <p:sp>
        <p:nvSpPr>
          <p:cNvPr id="18" name="Freeform 21"/>
          <p:cNvSpPr/>
          <p:nvPr/>
        </p:nvSpPr>
        <p:spPr>
          <a:xfrm>
            <a:off x="13712992" y="6730725"/>
            <a:ext cx="705513" cy="866614"/>
          </a:xfrm>
          <a:custGeom>
            <a:avLst/>
            <a:gdLst/>
            <a:ahLst/>
            <a:cxnLst/>
            <a:rect l="l" t="t" r="r" b="b"/>
            <a:pathLst>
              <a:path w="705513" h="866614">
                <a:moveTo>
                  <a:pt x="0" y="0"/>
                </a:moveTo>
                <a:lnTo>
                  <a:pt x="705513" y="0"/>
                </a:lnTo>
                <a:lnTo>
                  <a:pt x="705513" y="866614"/>
                </a:lnTo>
                <a:lnTo>
                  <a:pt x="0" y="866614"/>
                </a:lnTo>
                <a:lnTo>
                  <a:pt x="0" y="0"/>
                </a:lnTo>
                <a:close/>
              </a:path>
            </a:pathLst>
          </a:custGeom>
          <a:blipFill>
            <a:blip r:embed="rId6"/>
            <a:stretch>
              <a:fillRect/>
            </a:stretch>
          </a:blipFill>
        </p:spPr>
      </p:sp>
      <p:sp>
        <p:nvSpPr>
          <p:cNvPr id="19" name="Freeform 8"/>
          <p:cNvSpPr/>
          <p:nvPr/>
        </p:nvSpPr>
        <p:spPr>
          <a:xfrm>
            <a:off x="6790373" y="1780438"/>
            <a:ext cx="2508349" cy="914154"/>
          </a:xfrm>
          <a:custGeom>
            <a:avLst/>
            <a:gdLst/>
            <a:ahLst/>
            <a:cxnLst/>
            <a:rect l="l" t="t" r="r" b="b"/>
            <a:pathLst>
              <a:path w="2508349" h="914154">
                <a:moveTo>
                  <a:pt x="0" y="0"/>
                </a:moveTo>
                <a:lnTo>
                  <a:pt x="2508349" y="0"/>
                </a:lnTo>
                <a:lnTo>
                  <a:pt x="2508349" y="914154"/>
                </a:lnTo>
                <a:lnTo>
                  <a:pt x="0" y="914154"/>
                </a:lnTo>
                <a:lnTo>
                  <a:pt x="0" y="0"/>
                </a:lnTo>
                <a:close/>
              </a:path>
            </a:pathLst>
          </a:custGeom>
          <a:blipFill>
            <a:blip r:embed="rId7"/>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62144"/>
            <a:ext cx="4791313" cy="566976"/>
          </a:xfrm>
          <a:prstGeom prst="rect">
            <a:avLst/>
          </a:prstGeom>
          <a:noFill/>
          <a:ln/>
        </p:spPr>
        <p:txBody>
          <a:bodyPr wrap="none" lIns="0" tIns="0" rIns="0" bIns="0" rtlCol="0" anchor="t"/>
          <a:lstStyle/>
          <a:p>
            <a:pPr marL="0" indent="0" algn="l">
              <a:lnSpc>
                <a:spcPts val="4450"/>
              </a:lnSpc>
              <a:buNone/>
            </a:pPr>
            <a:r>
              <a:rPr lang="en-US" sz="3550" b="1" dirty="0">
                <a:solidFill>
                  <a:srgbClr val="2E3C4E"/>
                </a:solidFill>
                <a:ea typeface="Host Grotesk Medium" pitchFamily="34" charset="-122"/>
                <a:cs typeface="Host Grotesk Medium" pitchFamily="34" charset="-120"/>
              </a:rPr>
              <a:t>Les nouveaux actes AS</a:t>
            </a:r>
            <a:endParaRPr lang="en-US" sz="3550" b="1" dirty="0"/>
          </a:p>
        </p:txBody>
      </p:sp>
      <p:sp>
        <p:nvSpPr>
          <p:cNvPr id="3" name="Shape 1"/>
          <p:cNvSpPr/>
          <p:nvPr/>
        </p:nvSpPr>
        <p:spPr>
          <a:xfrm>
            <a:off x="793790" y="1784271"/>
            <a:ext cx="4196358" cy="1857970"/>
          </a:xfrm>
          <a:prstGeom prst="roundRect">
            <a:avLst>
              <a:gd name="adj" fmla="val 5128"/>
            </a:avLst>
          </a:prstGeom>
          <a:solidFill>
            <a:srgbClr val="D9EDF2"/>
          </a:solidFill>
          <a:ln w="7620">
            <a:solidFill>
              <a:srgbClr val="BFD3D8"/>
            </a:solidFill>
            <a:prstDash val="solid"/>
          </a:ln>
        </p:spPr>
      </p:sp>
      <p:sp>
        <p:nvSpPr>
          <p:cNvPr id="4" name="Text 2"/>
          <p:cNvSpPr/>
          <p:nvPr/>
        </p:nvSpPr>
        <p:spPr>
          <a:xfrm>
            <a:off x="1028224" y="201870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84653"/>
                </a:solidFill>
                <a:ea typeface="Host Grotesk Medium" pitchFamily="34" charset="-122"/>
                <a:cs typeface="Host Grotesk Medium" pitchFamily="34" charset="-120"/>
              </a:rPr>
              <a:t>Pose de suppositoire</a:t>
            </a:r>
            <a:endParaRPr lang="en-US" sz="2200" b="1" dirty="0"/>
          </a:p>
        </p:txBody>
      </p:sp>
      <p:sp>
        <p:nvSpPr>
          <p:cNvPr id="5" name="Text 3"/>
          <p:cNvSpPr/>
          <p:nvPr/>
        </p:nvSpPr>
        <p:spPr>
          <a:xfrm>
            <a:off x="1028224" y="2509123"/>
            <a:ext cx="3727490" cy="272177"/>
          </a:xfrm>
          <a:prstGeom prst="rect">
            <a:avLst/>
          </a:prstGeom>
          <a:noFill/>
          <a:ln/>
        </p:spPr>
        <p:txBody>
          <a:bodyPr wrap="none" lIns="0" tIns="0" rIns="0" bIns="0" rtlCol="0" anchor="t"/>
          <a:lstStyle/>
          <a:p>
            <a:pPr marL="0" indent="0" algn="l">
              <a:lnSpc>
                <a:spcPts val="2100"/>
              </a:lnSpc>
              <a:buNone/>
            </a:pPr>
            <a:r>
              <a:rPr lang="en-US" sz="1600" dirty="0">
                <a:solidFill>
                  <a:srgbClr val="384653"/>
                </a:solidFill>
                <a:latin typeface="Roboto" pitchFamily="34" charset="0"/>
                <a:ea typeface="Roboto" pitchFamily="34" charset="-122"/>
                <a:cs typeface="Roboto" pitchFamily="34" charset="-120"/>
              </a:rPr>
              <a:t>D'aIde à l'élimination</a:t>
            </a:r>
            <a:endParaRPr lang="en-US" sz="1600" dirty="0"/>
          </a:p>
        </p:txBody>
      </p:sp>
      <p:sp>
        <p:nvSpPr>
          <p:cNvPr id="6" name="Shape 4"/>
          <p:cNvSpPr/>
          <p:nvPr/>
        </p:nvSpPr>
        <p:spPr>
          <a:xfrm>
            <a:off x="5216962" y="1784271"/>
            <a:ext cx="4196358" cy="1857970"/>
          </a:xfrm>
          <a:prstGeom prst="roundRect">
            <a:avLst>
              <a:gd name="adj" fmla="val 5128"/>
            </a:avLst>
          </a:prstGeom>
          <a:solidFill>
            <a:srgbClr val="D9EDF2"/>
          </a:solidFill>
          <a:ln w="7620">
            <a:solidFill>
              <a:srgbClr val="BFD3D8"/>
            </a:solidFill>
            <a:prstDash val="solid"/>
          </a:ln>
        </p:spPr>
      </p:sp>
      <p:sp>
        <p:nvSpPr>
          <p:cNvPr id="7" name="Text 5"/>
          <p:cNvSpPr/>
          <p:nvPr/>
        </p:nvSpPr>
        <p:spPr>
          <a:xfrm>
            <a:off x="5451396" y="2018705"/>
            <a:ext cx="3727490" cy="708660"/>
          </a:xfrm>
          <a:prstGeom prst="rect">
            <a:avLst/>
          </a:prstGeom>
          <a:noFill/>
          <a:ln/>
        </p:spPr>
        <p:txBody>
          <a:bodyPr wrap="square" lIns="0" tIns="0" rIns="0" bIns="0" rtlCol="0" anchor="t"/>
          <a:lstStyle/>
          <a:p>
            <a:pPr marL="0" indent="0" algn="l">
              <a:lnSpc>
                <a:spcPts val="2750"/>
              </a:lnSpc>
              <a:buNone/>
            </a:pPr>
            <a:r>
              <a:rPr lang="en-US" sz="2200" b="1" dirty="0">
                <a:solidFill>
                  <a:srgbClr val="384653"/>
                </a:solidFill>
                <a:ea typeface="Host Grotesk Medium" pitchFamily="34" charset="-122"/>
                <a:cs typeface="Host Grotesk Medium" pitchFamily="34" charset="-120"/>
              </a:rPr>
              <a:t>Application de crème et de pommade</a:t>
            </a:r>
            <a:endParaRPr lang="en-US" sz="2200" b="1" dirty="0"/>
          </a:p>
        </p:txBody>
      </p:sp>
      <p:sp>
        <p:nvSpPr>
          <p:cNvPr id="8" name="Shape 6"/>
          <p:cNvSpPr/>
          <p:nvPr/>
        </p:nvSpPr>
        <p:spPr>
          <a:xfrm>
            <a:off x="9640133" y="1784271"/>
            <a:ext cx="4196358" cy="1857970"/>
          </a:xfrm>
          <a:prstGeom prst="roundRect">
            <a:avLst>
              <a:gd name="adj" fmla="val 5128"/>
            </a:avLst>
          </a:prstGeom>
          <a:solidFill>
            <a:srgbClr val="D9EDF2"/>
          </a:solidFill>
          <a:ln w="7620">
            <a:solidFill>
              <a:srgbClr val="BFD3D8"/>
            </a:solidFill>
            <a:prstDash val="solid"/>
          </a:ln>
        </p:spPr>
      </p:sp>
      <p:sp>
        <p:nvSpPr>
          <p:cNvPr id="9" name="Text 7"/>
          <p:cNvSpPr/>
          <p:nvPr/>
        </p:nvSpPr>
        <p:spPr>
          <a:xfrm>
            <a:off x="9874568" y="2018705"/>
            <a:ext cx="3727490" cy="708660"/>
          </a:xfrm>
          <a:prstGeom prst="rect">
            <a:avLst/>
          </a:prstGeom>
          <a:noFill/>
          <a:ln/>
        </p:spPr>
        <p:txBody>
          <a:bodyPr wrap="square" lIns="0" tIns="0" rIns="0" bIns="0" rtlCol="0" anchor="t"/>
          <a:lstStyle/>
          <a:p>
            <a:pPr marL="0" indent="0" algn="l">
              <a:lnSpc>
                <a:spcPts val="2750"/>
              </a:lnSpc>
              <a:buNone/>
            </a:pPr>
            <a:r>
              <a:rPr lang="en-US" sz="2200" b="1" dirty="0">
                <a:solidFill>
                  <a:srgbClr val="384653"/>
                </a:solidFill>
                <a:ea typeface="Host Grotesk Medium" pitchFamily="34" charset="-122"/>
                <a:cs typeface="Host Grotesk Medium" pitchFamily="34" charset="-120"/>
              </a:rPr>
              <a:t>Réalisation d'aspiration endotrachéale</a:t>
            </a:r>
            <a:endParaRPr lang="en-US" sz="2200" b="1" dirty="0"/>
          </a:p>
        </p:txBody>
      </p:sp>
      <p:sp>
        <p:nvSpPr>
          <p:cNvPr id="10" name="Text 8"/>
          <p:cNvSpPr/>
          <p:nvPr/>
        </p:nvSpPr>
        <p:spPr>
          <a:xfrm>
            <a:off x="9874568" y="2863453"/>
            <a:ext cx="3727490" cy="544354"/>
          </a:xfrm>
          <a:prstGeom prst="rect">
            <a:avLst/>
          </a:prstGeom>
          <a:noFill/>
          <a:ln/>
        </p:spPr>
        <p:txBody>
          <a:bodyPr wrap="square" lIns="0" tIns="0" rIns="0" bIns="0" rtlCol="0" anchor="t"/>
          <a:lstStyle/>
          <a:p>
            <a:pPr marL="0" indent="0" algn="l">
              <a:lnSpc>
                <a:spcPts val="2100"/>
              </a:lnSpc>
              <a:buNone/>
            </a:pPr>
            <a:r>
              <a:rPr lang="en-US" sz="1600" dirty="0">
                <a:solidFill>
                  <a:srgbClr val="384653"/>
                </a:solidFill>
                <a:latin typeface="Roboto" pitchFamily="34" charset="0"/>
                <a:ea typeface="Roboto" pitchFamily="34" charset="-122"/>
                <a:cs typeface="Roboto" pitchFamily="34" charset="-120"/>
              </a:rPr>
              <a:t>Sur orifice trachéal cicatrisé et non inflammatoire</a:t>
            </a:r>
            <a:endParaRPr lang="en-US" sz="1600" dirty="0"/>
          </a:p>
        </p:txBody>
      </p:sp>
      <p:sp>
        <p:nvSpPr>
          <p:cNvPr id="11" name="Shape 9"/>
          <p:cNvSpPr/>
          <p:nvPr/>
        </p:nvSpPr>
        <p:spPr>
          <a:xfrm>
            <a:off x="793790" y="3869055"/>
            <a:ext cx="4196358" cy="1940123"/>
          </a:xfrm>
          <a:prstGeom prst="roundRect">
            <a:avLst>
              <a:gd name="adj" fmla="val 4910"/>
            </a:avLst>
          </a:prstGeom>
          <a:solidFill>
            <a:srgbClr val="D9EDF2"/>
          </a:solidFill>
          <a:ln w="7620">
            <a:solidFill>
              <a:srgbClr val="BFD3D8"/>
            </a:solidFill>
            <a:prstDash val="solid"/>
          </a:ln>
        </p:spPr>
      </p:sp>
      <p:sp>
        <p:nvSpPr>
          <p:cNvPr id="12" name="Text 10"/>
          <p:cNvSpPr/>
          <p:nvPr/>
        </p:nvSpPr>
        <p:spPr>
          <a:xfrm>
            <a:off x="1028224" y="4103489"/>
            <a:ext cx="3727490" cy="1062990"/>
          </a:xfrm>
          <a:prstGeom prst="rect">
            <a:avLst/>
          </a:prstGeom>
          <a:noFill/>
          <a:ln/>
        </p:spPr>
        <p:txBody>
          <a:bodyPr wrap="square" lIns="0" tIns="0" rIns="0" bIns="0" rtlCol="0" anchor="t"/>
          <a:lstStyle/>
          <a:p>
            <a:pPr marL="0" indent="0" algn="l">
              <a:lnSpc>
                <a:spcPts val="2750"/>
              </a:lnSpc>
              <a:buNone/>
            </a:pPr>
            <a:r>
              <a:rPr lang="en-US" sz="2200" b="1" dirty="0">
                <a:solidFill>
                  <a:srgbClr val="384653"/>
                </a:solidFill>
                <a:ea typeface="Host Grotesk Medium" pitchFamily="34" charset="-122"/>
                <a:cs typeface="Host Grotesk Medium" pitchFamily="34" charset="-120"/>
              </a:rPr>
              <a:t>Changement de lunette à oxygène courbe avec tubulure</a:t>
            </a:r>
            <a:endParaRPr lang="en-US" sz="2200" b="1" dirty="0"/>
          </a:p>
        </p:txBody>
      </p:sp>
      <p:sp>
        <p:nvSpPr>
          <p:cNvPr id="13" name="Text 11"/>
          <p:cNvSpPr/>
          <p:nvPr/>
        </p:nvSpPr>
        <p:spPr>
          <a:xfrm>
            <a:off x="1028224" y="5113427"/>
            <a:ext cx="3727490" cy="272177"/>
          </a:xfrm>
          <a:prstGeom prst="rect">
            <a:avLst/>
          </a:prstGeom>
          <a:noFill/>
          <a:ln/>
        </p:spPr>
        <p:txBody>
          <a:bodyPr wrap="none" lIns="0" tIns="0" rIns="0" bIns="0" rtlCol="0" anchor="t"/>
          <a:lstStyle/>
          <a:p>
            <a:pPr marL="0" indent="0" algn="l">
              <a:lnSpc>
                <a:spcPts val="2100"/>
              </a:lnSpc>
              <a:buNone/>
            </a:pPr>
            <a:r>
              <a:rPr lang="en-US" sz="1600" dirty="0">
                <a:solidFill>
                  <a:srgbClr val="384653"/>
                </a:solidFill>
                <a:latin typeface="Roboto" pitchFamily="34" charset="0"/>
                <a:ea typeface="Roboto" pitchFamily="34" charset="-122"/>
                <a:cs typeface="Roboto" pitchFamily="34" charset="-120"/>
              </a:rPr>
              <a:t>Sans intervention sur le débitmètre</a:t>
            </a:r>
            <a:endParaRPr lang="en-US" sz="1600" dirty="0"/>
          </a:p>
        </p:txBody>
      </p:sp>
      <p:sp>
        <p:nvSpPr>
          <p:cNvPr id="14" name="Shape 12"/>
          <p:cNvSpPr/>
          <p:nvPr/>
        </p:nvSpPr>
        <p:spPr>
          <a:xfrm>
            <a:off x="5216962" y="3869055"/>
            <a:ext cx="4196358" cy="1940123"/>
          </a:xfrm>
          <a:prstGeom prst="roundRect">
            <a:avLst>
              <a:gd name="adj" fmla="val 4910"/>
            </a:avLst>
          </a:prstGeom>
          <a:solidFill>
            <a:srgbClr val="D9EDF2"/>
          </a:solidFill>
          <a:ln w="7620">
            <a:solidFill>
              <a:srgbClr val="BFD3D8"/>
            </a:solidFill>
            <a:prstDash val="solid"/>
          </a:ln>
        </p:spPr>
      </p:sp>
      <p:sp>
        <p:nvSpPr>
          <p:cNvPr id="15" name="Text 13"/>
          <p:cNvSpPr/>
          <p:nvPr/>
        </p:nvSpPr>
        <p:spPr>
          <a:xfrm>
            <a:off x="5451396" y="4103489"/>
            <a:ext cx="3357443" cy="354330"/>
          </a:xfrm>
          <a:prstGeom prst="rect">
            <a:avLst/>
          </a:prstGeom>
          <a:noFill/>
          <a:ln/>
        </p:spPr>
        <p:txBody>
          <a:bodyPr wrap="none" lIns="0" tIns="0" rIns="0" bIns="0" rtlCol="0" anchor="t"/>
          <a:lstStyle/>
          <a:p>
            <a:pPr marL="0" indent="0" algn="l">
              <a:lnSpc>
                <a:spcPts val="2750"/>
              </a:lnSpc>
              <a:buNone/>
            </a:pPr>
            <a:r>
              <a:rPr lang="en-US" sz="2200" b="1" dirty="0">
                <a:solidFill>
                  <a:srgbClr val="384653"/>
                </a:solidFill>
                <a:ea typeface="Host Grotesk Medium" pitchFamily="34" charset="-122"/>
                <a:cs typeface="Host Grotesk Medium" pitchFamily="34" charset="-120"/>
              </a:rPr>
              <a:t>Recueil aseptique d'urines</a:t>
            </a:r>
            <a:endParaRPr lang="en-US" sz="2200" b="1" dirty="0"/>
          </a:p>
        </p:txBody>
      </p:sp>
      <p:sp>
        <p:nvSpPr>
          <p:cNvPr id="16" name="Text 14"/>
          <p:cNvSpPr/>
          <p:nvPr/>
        </p:nvSpPr>
        <p:spPr>
          <a:xfrm>
            <a:off x="5451396" y="4593908"/>
            <a:ext cx="3727490" cy="544354"/>
          </a:xfrm>
          <a:prstGeom prst="rect">
            <a:avLst/>
          </a:prstGeom>
          <a:noFill/>
          <a:ln/>
        </p:spPr>
        <p:txBody>
          <a:bodyPr wrap="square" lIns="0" tIns="0" rIns="0" bIns="0" rtlCol="0" anchor="t"/>
          <a:lstStyle/>
          <a:p>
            <a:pPr marL="0" indent="0" algn="l">
              <a:lnSpc>
                <a:spcPts val="2100"/>
              </a:lnSpc>
              <a:buNone/>
            </a:pPr>
            <a:r>
              <a:rPr lang="en-US" sz="1600" dirty="0">
                <a:solidFill>
                  <a:srgbClr val="384653"/>
                </a:solidFill>
                <a:latin typeface="Roboto" pitchFamily="34" charset="0"/>
                <a:ea typeface="Roboto" pitchFamily="34" charset="-122"/>
                <a:cs typeface="Roboto" pitchFamily="34" charset="-120"/>
              </a:rPr>
              <a:t>Lors de soins aigus, prélèvement sur sonde urinaire exclus</a:t>
            </a:r>
            <a:endParaRPr lang="en-US" sz="1600" dirty="0"/>
          </a:p>
        </p:txBody>
      </p:sp>
      <p:sp>
        <p:nvSpPr>
          <p:cNvPr id="17" name="Shape 15"/>
          <p:cNvSpPr/>
          <p:nvPr/>
        </p:nvSpPr>
        <p:spPr>
          <a:xfrm>
            <a:off x="9640133" y="3869055"/>
            <a:ext cx="4196358" cy="1940123"/>
          </a:xfrm>
          <a:prstGeom prst="roundRect">
            <a:avLst>
              <a:gd name="adj" fmla="val 4910"/>
            </a:avLst>
          </a:prstGeom>
          <a:solidFill>
            <a:srgbClr val="D9EDF2"/>
          </a:solidFill>
          <a:ln w="7620">
            <a:solidFill>
              <a:srgbClr val="BFD3D8"/>
            </a:solidFill>
            <a:prstDash val="solid"/>
          </a:ln>
        </p:spPr>
      </p:sp>
      <p:sp>
        <p:nvSpPr>
          <p:cNvPr id="18" name="Text 16"/>
          <p:cNvSpPr/>
          <p:nvPr/>
        </p:nvSpPr>
        <p:spPr>
          <a:xfrm>
            <a:off x="9874568" y="4103489"/>
            <a:ext cx="2912269" cy="354330"/>
          </a:xfrm>
          <a:prstGeom prst="rect">
            <a:avLst/>
          </a:prstGeom>
          <a:noFill/>
          <a:ln/>
        </p:spPr>
        <p:txBody>
          <a:bodyPr wrap="none" lIns="0" tIns="0" rIns="0" bIns="0" rtlCol="0" anchor="t"/>
          <a:lstStyle/>
          <a:p>
            <a:pPr marL="0" indent="0" algn="l">
              <a:lnSpc>
                <a:spcPts val="2750"/>
              </a:lnSpc>
              <a:buNone/>
            </a:pPr>
            <a:r>
              <a:rPr lang="en-US" sz="2200" b="1" dirty="0">
                <a:solidFill>
                  <a:srgbClr val="384653"/>
                </a:solidFill>
                <a:ea typeface="Host Grotesk Medium" pitchFamily="34" charset="-122"/>
                <a:cs typeface="Host Grotesk Medium" pitchFamily="34" charset="-120"/>
              </a:rPr>
              <a:t>Mesure de la glycémie</a:t>
            </a:r>
            <a:endParaRPr lang="en-US" sz="2200" b="1" dirty="0"/>
          </a:p>
        </p:txBody>
      </p:sp>
      <p:sp>
        <p:nvSpPr>
          <p:cNvPr id="19" name="Text 17"/>
          <p:cNvSpPr/>
          <p:nvPr/>
        </p:nvSpPr>
        <p:spPr>
          <a:xfrm>
            <a:off x="9874568" y="4593908"/>
            <a:ext cx="3727490" cy="544354"/>
          </a:xfrm>
          <a:prstGeom prst="rect">
            <a:avLst/>
          </a:prstGeom>
          <a:noFill/>
          <a:ln/>
        </p:spPr>
        <p:txBody>
          <a:bodyPr wrap="square" lIns="0" tIns="0" rIns="0" bIns="0" rtlCol="0" anchor="t"/>
          <a:lstStyle/>
          <a:p>
            <a:pPr marL="0" indent="0" algn="l">
              <a:lnSpc>
                <a:spcPts val="2100"/>
              </a:lnSpc>
              <a:buNone/>
            </a:pPr>
            <a:r>
              <a:rPr lang="en-US" sz="1600" dirty="0">
                <a:solidFill>
                  <a:srgbClr val="384653"/>
                </a:solidFill>
                <a:latin typeface="Roboto" pitchFamily="34" charset="0"/>
                <a:ea typeface="Roboto" pitchFamily="34" charset="-122"/>
                <a:cs typeface="Roboto" pitchFamily="34" charset="-120"/>
              </a:rPr>
              <a:t>Par captation capillaire brève ou lecture transdermique</a:t>
            </a:r>
            <a:endParaRPr lang="en-US" sz="1600" dirty="0"/>
          </a:p>
        </p:txBody>
      </p:sp>
      <p:sp>
        <p:nvSpPr>
          <p:cNvPr id="20" name="Shape 18"/>
          <p:cNvSpPr/>
          <p:nvPr/>
        </p:nvSpPr>
        <p:spPr>
          <a:xfrm>
            <a:off x="793790" y="6035992"/>
            <a:ext cx="6474113" cy="1231463"/>
          </a:xfrm>
          <a:prstGeom prst="roundRect">
            <a:avLst>
              <a:gd name="adj" fmla="val 7736"/>
            </a:avLst>
          </a:prstGeom>
          <a:solidFill>
            <a:srgbClr val="D9EDF2"/>
          </a:solidFill>
          <a:ln w="7620">
            <a:solidFill>
              <a:srgbClr val="BFD3D8"/>
            </a:solidFill>
            <a:prstDash val="solid"/>
          </a:ln>
        </p:spPr>
      </p:sp>
      <p:sp>
        <p:nvSpPr>
          <p:cNvPr id="21" name="Text 19"/>
          <p:cNvSpPr/>
          <p:nvPr/>
        </p:nvSpPr>
        <p:spPr>
          <a:xfrm>
            <a:off x="1028224" y="6270427"/>
            <a:ext cx="4841081" cy="354330"/>
          </a:xfrm>
          <a:prstGeom prst="rect">
            <a:avLst/>
          </a:prstGeom>
          <a:noFill/>
          <a:ln/>
        </p:spPr>
        <p:txBody>
          <a:bodyPr wrap="none" lIns="0" tIns="0" rIns="0" bIns="0" rtlCol="0" anchor="t"/>
          <a:lstStyle/>
          <a:p>
            <a:pPr marL="0" indent="0" algn="l">
              <a:lnSpc>
                <a:spcPts val="2750"/>
              </a:lnSpc>
              <a:buNone/>
            </a:pPr>
            <a:r>
              <a:rPr lang="en-US" sz="2200" b="1" dirty="0">
                <a:solidFill>
                  <a:srgbClr val="384653"/>
                </a:solidFill>
                <a:ea typeface="Host Grotesk Medium" pitchFamily="34" charset="-122"/>
                <a:cs typeface="Host Grotesk Medium" pitchFamily="34" charset="-120"/>
              </a:rPr>
              <a:t>Changement de support et de poche</a:t>
            </a:r>
            <a:endParaRPr lang="en-US" sz="2200" b="1" dirty="0"/>
          </a:p>
        </p:txBody>
      </p:sp>
      <p:sp>
        <p:nvSpPr>
          <p:cNvPr id="22" name="Text 20"/>
          <p:cNvSpPr/>
          <p:nvPr/>
        </p:nvSpPr>
        <p:spPr>
          <a:xfrm>
            <a:off x="1028224" y="6760845"/>
            <a:ext cx="12573953" cy="272177"/>
          </a:xfrm>
          <a:prstGeom prst="rect">
            <a:avLst/>
          </a:prstGeom>
          <a:noFill/>
          <a:ln/>
        </p:spPr>
        <p:txBody>
          <a:bodyPr wrap="none" lIns="0" tIns="0" rIns="0" bIns="0" rtlCol="0" anchor="t"/>
          <a:lstStyle/>
          <a:p>
            <a:pPr marL="0" indent="0" algn="l">
              <a:lnSpc>
                <a:spcPts val="2100"/>
              </a:lnSpc>
              <a:buNone/>
            </a:pPr>
            <a:r>
              <a:rPr lang="en-US" sz="1600" dirty="0">
                <a:solidFill>
                  <a:srgbClr val="384653"/>
                </a:solidFill>
                <a:latin typeface="Roboto" pitchFamily="34" charset="0"/>
                <a:ea typeface="Roboto" pitchFamily="34" charset="-122"/>
                <a:cs typeface="Roboto" pitchFamily="34" charset="-120"/>
              </a:rPr>
              <a:t>De colostomie cicatrisée et non inflammatoire</a:t>
            </a:r>
            <a:endParaRPr lang="en-US" sz="1600" dirty="0"/>
          </a:p>
        </p:txBody>
      </p:sp>
      <p:pic>
        <p:nvPicPr>
          <p:cNvPr id="26" name="Image 1" descr="preencoded.png"/>
          <p:cNvPicPr>
            <a:picLocks noChangeAspect="1"/>
          </p:cNvPicPr>
          <p:nvPr/>
        </p:nvPicPr>
        <p:blipFill>
          <a:blip r:embed="rId3"/>
          <a:stretch>
            <a:fillRect/>
          </a:stretch>
        </p:blipFill>
        <p:spPr>
          <a:xfrm>
            <a:off x="12517820" y="6584616"/>
            <a:ext cx="2112579" cy="1158833"/>
          </a:xfrm>
          <a:prstGeom prst="rect">
            <a:avLst/>
          </a:prstGeom>
        </p:spPr>
      </p:pic>
      <p:sp>
        <p:nvSpPr>
          <p:cNvPr id="27" name="Freeform 20"/>
          <p:cNvSpPr/>
          <p:nvPr/>
        </p:nvSpPr>
        <p:spPr>
          <a:xfrm>
            <a:off x="12754790" y="6730725"/>
            <a:ext cx="746308" cy="866614"/>
          </a:xfrm>
          <a:custGeom>
            <a:avLst/>
            <a:gdLst/>
            <a:ahLst/>
            <a:cxnLst/>
            <a:rect l="l" t="t" r="r" b="b"/>
            <a:pathLst>
              <a:path w="746308" h="866614">
                <a:moveTo>
                  <a:pt x="0" y="0"/>
                </a:moveTo>
                <a:lnTo>
                  <a:pt x="746307" y="0"/>
                </a:lnTo>
                <a:lnTo>
                  <a:pt x="746307" y="866614"/>
                </a:lnTo>
                <a:lnTo>
                  <a:pt x="0" y="866614"/>
                </a:lnTo>
                <a:lnTo>
                  <a:pt x="0" y="0"/>
                </a:lnTo>
                <a:close/>
              </a:path>
            </a:pathLst>
          </a:custGeom>
          <a:blipFill>
            <a:blip r:embed="rId4"/>
            <a:stretch>
              <a:fillRect/>
            </a:stretch>
          </a:blipFill>
        </p:spPr>
      </p:sp>
      <p:sp>
        <p:nvSpPr>
          <p:cNvPr id="28" name="Freeform 21"/>
          <p:cNvSpPr/>
          <p:nvPr/>
        </p:nvSpPr>
        <p:spPr>
          <a:xfrm>
            <a:off x="13712992" y="6730725"/>
            <a:ext cx="705513" cy="866614"/>
          </a:xfrm>
          <a:custGeom>
            <a:avLst/>
            <a:gdLst/>
            <a:ahLst/>
            <a:cxnLst/>
            <a:rect l="l" t="t" r="r" b="b"/>
            <a:pathLst>
              <a:path w="705513" h="866614">
                <a:moveTo>
                  <a:pt x="0" y="0"/>
                </a:moveTo>
                <a:lnTo>
                  <a:pt x="705513" y="0"/>
                </a:lnTo>
                <a:lnTo>
                  <a:pt x="705513" y="866614"/>
                </a:lnTo>
                <a:lnTo>
                  <a:pt x="0" y="866614"/>
                </a:lnTo>
                <a:lnTo>
                  <a:pt x="0" y="0"/>
                </a:lnTo>
                <a:close/>
              </a:path>
            </a:pathLst>
          </a:custGeom>
          <a:blipFill>
            <a:blip r:embed="rId5"/>
            <a:stretch>
              <a:fillRect/>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788670" y="621506"/>
            <a:ext cx="13053454" cy="506968"/>
          </a:xfrm>
          <a:prstGeom prst="rect">
            <a:avLst/>
          </a:prstGeom>
          <a:noFill/>
          <a:ln/>
        </p:spPr>
        <p:txBody>
          <a:bodyPr wrap="none" lIns="0" tIns="0" rIns="0" bIns="0" rtlCol="0" anchor="t"/>
          <a:lstStyle/>
          <a:p>
            <a:pPr marL="0" indent="0" algn="l">
              <a:lnSpc>
                <a:spcPts val="3950"/>
              </a:lnSpc>
              <a:buNone/>
            </a:pPr>
            <a:r>
              <a:rPr lang="en-US" sz="3550" b="1" dirty="0" smtClean="0">
                <a:solidFill>
                  <a:srgbClr val="2E3C4E"/>
                </a:solidFill>
                <a:ea typeface="Host Grotesk Medium" pitchFamily="34" charset="-122"/>
                <a:cs typeface="Host Grotesk Medium" pitchFamily="34" charset="-120"/>
              </a:rPr>
              <a:t>Formation </a:t>
            </a:r>
            <a:r>
              <a:rPr lang="en-US" sz="3550" b="1" dirty="0" err="1" smtClean="0">
                <a:solidFill>
                  <a:srgbClr val="2E3C4E"/>
                </a:solidFill>
                <a:ea typeface="Host Grotesk Medium" pitchFamily="34" charset="-122"/>
                <a:cs typeface="Host Grotesk Medium" pitchFamily="34" charset="-120"/>
              </a:rPr>
              <a:t>d'actualisation</a:t>
            </a:r>
            <a:r>
              <a:rPr lang="en-US" sz="3550" b="1" dirty="0" smtClean="0">
                <a:solidFill>
                  <a:srgbClr val="2E3C4E"/>
                </a:solidFill>
                <a:ea typeface="Host Grotesk Medium" pitchFamily="34" charset="-122"/>
                <a:cs typeface="Host Grotesk Medium" pitchFamily="34" charset="-120"/>
              </a:rPr>
              <a:t> des compétences : </a:t>
            </a:r>
          </a:p>
          <a:p>
            <a:pPr marL="0" indent="0" algn="l">
              <a:lnSpc>
                <a:spcPts val="3950"/>
              </a:lnSpc>
              <a:buNone/>
            </a:pPr>
            <a:r>
              <a:rPr lang="en-US" sz="3550" b="1" dirty="0" smtClean="0">
                <a:solidFill>
                  <a:srgbClr val="2E3C4E"/>
                </a:solidFill>
                <a:ea typeface="Host Grotesk Medium" pitchFamily="34" charset="-122"/>
                <a:cs typeface="Host Grotesk Medium" pitchFamily="34" charset="-120"/>
              </a:rPr>
              <a:t>le </a:t>
            </a:r>
            <a:r>
              <a:rPr lang="en-US" sz="3550" b="1" dirty="0" err="1" smtClean="0">
                <a:solidFill>
                  <a:srgbClr val="2E3C4E"/>
                </a:solidFill>
                <a:ea typeface="Host Grotesk Medium" pitchFamily="34" charset="-122"/>
                <a:cs typeface="Host Grotesk Medium" pitchFamily="34" charset="-120"/>
              </a:rPr>
              <a:t>contenu</a:t>
            </a:r>
            <a:r>
              <a:rPr lang="en-US" sz="3550" b="1" dirty="0" smtClean="0">
                <a:solidFill>
                  <a:srgbClr val="2E3C4E"/>
                </a:solidFill>
                <a:ea typeface="Host Grotesk Medium" pitchFamily="34" charset="-122"/>
                <a:cs typeface="Host Grotesk Medium" pitchFamily="34" charset="-120"/>
              </a:rPr>
              <a:t> de </a:t>
            </a:r>
            <a:r>
              <a:rPr lang="en-US" sz="3550" b="1" dirty="0" err="1" smtClean="0">
                <a:solidFill>
                  <a:srgbClr val="2E3C4E"/>
                </a:solidFill>
                <a:ea typeface="Host Grotesk Medium" pitchFamily="34" charset="-122"/>
                <a:cs typeface="Host Grotesk Medium" pitchFamily="34" charset="-120"/>
              </a:rPr>
              <a:t>l’Arrêté</a:t>
            </a:r>
            <a:r>
              <a:rPr lang="en-US" sz="3550" b="1" dirty="0" smtClean="0">
                <a:solidFill>
                  <a:srgbClr val="2E3C4E"/>
                </a:solidFill>
                <a:ea typeface="Host Grotesk Medium" pitchFamily="34" charset="-122"/>
                <a:cs typeface="Host Grotesk Medium" pitchFamily="34" charset="-120"/>
              </a:rPr>
              <a:t> du 26 </a:t>
            </a:r>
            <a:r>
              <a:rPr lang="en-US" sz="3550" b="1" dirty="0" err="1" smtClean="0">
                <a:solidFill>
                  <a:srgbClr val="2E3C4E"/>
                </a:solidFill>
                <a:ea typeface="Host Grotesk Medium" pitchFamily="34" charset="-122"/>
                <a:cs typeface="Host Grotesk Medium" pitchFamily="34" charset="-120"/>
              </a:rPr>
              <a:t>février</a:t>
            </a:r>
            <a:r>
              <a:rPr lang="en-US" sz="3550" b="1" dirty="0" smtClean="0">
                <a:solidFill>
                  <a:srgbClr val="2E3C4E"/>
                </a:solidFill>
                <a:ea typeface="Host Grotesk Medium" pitchFamily="34" charset="-122"/>
                <a:cs typeface="Host Grotesk Medium" pitchFamily="34" charset="-120"/>
              </a:rPr>
              <a:t> 2025</a:t>
            </a:r>
            <a:endParaRPr lang="en-US" sz="3550" b="1" dirty="0"/>
          </a:p>
        </p:txBody>
      </p:sp>
      <p:pic>
        <p:nvPicPr>
          <p:cNvPr id="4" name="Image 1" descr="preencoded.png"/>
          <p:cNvPicPr>
            <a:picLocks noChangeAspect="1"/>
          </p:cNvPicPr>
          <p:nvPr/>
        </p:nvPicPr>
        <p:blipFill>
          <a:blip r:embed="rId3"/>
          <a:stretch>
            <a:fillRect/>
          </a:stretch>
        </p:blipFill>
        <p:spPr>
          <a:xfrm>
            <a:off x="585906" y="1762244"/>
            <a:ext cx="5795010" cy="811292"/>
          </a:xfrm>
          <a:prstGeom prst="rect">
            <a:avLst/>
          </a:prstGeom>
        </p:spPr>
      </p:pic>
      <p:sp>
        <p:nvSpPr>
          <p:cNvPr id="5" name="Text 1"/>
          <p:cNvSpPr/>
          <p:nvPr/>
        </p:nvSpPr>
        <p:spPr>
          <a:xfrm>
            <a:off x="788669" y="2877741"/>
            <a:ext cx="4920734" cy="380167"/>
          </a:xfrm>
          <a:prstGeom prst="rect">
            <a:avLst/>
          </a:prstGeom>
          <a:noFill/>
          <a:ln/>
        </p:spPr>
        <p:txBody>
          <a:bodyPr wrap="none" lIns="0" tIns="0" rIns="0" bIns="0" rtlCol="0" anchor="t"/>
          <a:lstStyle/>
          <a:p>
            <a:pPr marL="0" indent="0" algn="l">
              <a:lnSpc>
                <a:spcPts val="2950"/>
              </a:lnSpc>
              <a:buNone/>
            </a:pPr>
            <a:r>
              <a:rPr lang="en-US" sz="2350" b="1" dirty="0">
                <a:solidFill>
                  <a:srgbClr val="384653"/>
                </a:solidFill>
                <a:ea typeface="Host Grotesk Medium" pitchFamily="34" charset="-122"/>
                <a:cs typeface="Host Grotesk Medium" pitchFamily="34" charset="-120"/>
              </a:rPr>
              <a:t>Module A, 1 jour (virtuel/présentiel)</a:t>
            </a:r>
            <a:endParaRPr lang="en-US" sz="2350" b="1" dirty="0"/>
          </a:p>
        </p:txBody>
      </p:sp>
      <p:sp>
        <p:nvSpPr>
          <p:cNvPr id="6" name="Text 2"/>
          <p:cNvSpPr/>
          <p:nvPr/>
        </p:nvSpPr>
        <p:spPr>
          <a:xfrm>
            <a:off x="788669" y="3379589"/>
            <a:ext cx="5389483" cy="1217295"/>
          </a:xfrm>
          <a:prstGeom prst="rect">
            <a:avLst/>
          </a:prstGeom>
          <a:noFill/>
          <a:ln/>
        </p:spPr>
        <p:txBody>
          <a:bodyPr wrap="square" lIns="0" tIns="0" rIns="0" bIns="0" rtlCol="0" anchor="t"/>
          <a:lstStyle/>
          <a:p>
            <a:pPr marL="0" indent="0" algn="l">
              <a:lnSpc>
                <a:spcPts val="2350"/>
              </a:lnSpc>
              <a:buNone/>
            </a:pPr>
            <a:r>
              <a:rPr lang="en-US" sz="1550" dirty="0">
                <a:solidFill>
                  <a:srgbClr val="384653"/>
                </a:solidFill>
                <a:latin typeface="Roboto" pitchFamily="34" charset="0"/>
                <a:ea typeface="Roboto" pitchFamily="34" charset="-122"/>
                <a:cs typeface="Roboto" pitchFamily="34" charset="-120"/>
              </a:rPr>
              <a:t>Rechercher et analyser les informations permettant d’identifier l’état général de la personne, d’adapter ses activités en fonction de son âge et de son milieu de prise en soins</a:t>
            </a:r>
            <a:endParaRPr lang="en-US" sz="1550" dirty="0"/>
          </a:p>
        </p:txBody>
      </p:sp>
      <p:pic>
        <p:nvPicPr>
          <p:cNvPr id="7" name="Image 2" descr="preencoded.png"/>
          <p:cNvPicPr>
            <a:picLocks noChangeAspect="1"/>
          </p:cNvPicPr>
          <p:nvPr/>
        </p:nvPicPr>
        <p:blipFill>
          <a:blip r:embed="rId4"/>
          <a:stretch>
            <a:fillRect/>
          </a:stretch>
        </p:blipFill>
        <p:spPr>
          <a:xfrm>
            <a:off x="6380916" y="1762244"/>
            <a:ext cx="5795010" cy="811292"/>
          </a:xfrm>
          <a:prstGeom prst="rect">
            <a:avLst/>
          </a:prstGeom>
        </p:spPr>
      </p:pic>
      <p:sp>
        <p:nvSpPr>
          <p:cNvPr id="8" name="Text 3"/>
          <p:cNvSpPr/>
          <p:nvPr/>
        </p:nvSpPr>
        <p:spPr>
          <a:xfrm>
            <a:off x="6583679" y="2877741"/>
            <a:ext cx="3924538" cy="380167"/>
          </a:xfrm>
          <a:prstGeom prst="rect">
            <a:avLst/>
          </a:prstGeom>
          <a:noFill/>
          <a:ln/>
        </p:spPr>
        <p:txBody>
          <a:bodyPr wrap="none" lIns="0" tIns="0" rIns="0" bIns="0" rtlCol="0" anchor="t"/>
          <a:lstStyle/>
          <a:p>
            <a:pPr marL="0" indent="0" algn="l">
              <a:lnSpc>
                <a:spcPts val="2950"/>
              </a:lnSpc>
              <a:buNone/>
            </a:pPr>
            <a:r>
              <a:rPr lang="en-US" sz="2350" b="1" dirty="0">
                <a:solidFill>
                  <a:srgbClr val="384653"/>
                </a:solidFill>
                <a:ea typeface="Host Grotesk Medium" pitchFamily="34" charset="-122"/>
                <a:cs typeface="Host Grotesk Medium" pitchFamily="34" charset="-120"/>
              </a:rPr>
              <a:t>Module B, 1 jour (présentiel)</a:t>
            </a:r>
            <a:endParaRPr lang="en-US" sz="2350" b="1" dirty="0"/>
          </a:p>
        </p:txBody>
      </p:sp>
      <p:sp>
        <p:nvSpPr>
          <p:cNvPr id="9" name="Text 4"/>
          <p:cNvSpPr/>
          <p:nvPr/>
        </p:nvSpPr>
        <p:spPr>
          <a:xfrm>
            <a:off x="6583679" y="3379589"/>
            <a:ext cx="5389483" cy="608648"/>
          </a:xfrm>
          <a:prstGeom prst="rect">
            <a:avLst/>
          </a:prstGeom>
          <a:noFill/>
          <a:ln/>
        </p:spPr>
        <p:txBody>
          <a:bodyPr wrap="square" lIns="0" tIns="0" rIns="0" bIns="0" rtlCol="0" anchor="t"/>
          <a:lstStyle/>
          <a:p>
            <a:pPr marL="0" indent="0" algn="l">
              <a:lnSpc>
                <a:spcPts val="2350"/>
              </a:lnSpc>
              <a:buNone/>
            </a:pPr>
            <a:r>
              <a:rPr lang="en-US" sz="1550" dirty="0">
                <a:solidFill>
                  <a:srgbClr val="384653"/>
                </a:solidFill>
                <a:latin typeface="Roboto" pitchFamily="34" charset="0"/>
                <a:ea typeface="Roboto" pitchFamily="34" charset="-122"/>
                <a:cs typeface="Roboto" pitchFamily="34" charset="-120"/>
              </a:rPr>
              <a:t>Mettre en oeuvre les nouveaux soins autorisés en situation aigüe, évaluer et réajuster</a:t>
            </a:r>
            <a:endParaRPr lang="en-US" sz="1550" dirty="0"/>
          </a:p>
        </p:txBody>
      </p:sp>
      <p:pic>
        <p:nvPicPr>
          <p:cNvPr id="10" name="Image 3" descr="preencoded.png"/>
          <p:cNvPicPr>
            <a:picLocks noChangeAspect="1"/>
          </p:cNvPicPr>
          <p:nvPr/>
        </p:nvPicPr>
        <p:blipFill>
          <a:blip r:embed="rId5"/>
          <a:stretch>
            <a:fillRect/>
          </a:stretch>
        </p:blipFill>
        <p:spPr>
          <a:xfrm>
            <a:off x="585906" y="4932876"/>
            <a:ext cx="5795010" cy="811292"/>
          </a:xfrm>
          <a:prstGeom prst="rect">
            <a:avLst/>
          </a:prstGeom>
        </p:spPr>
      </p:pic>
      <p:sp>
        <p:nvSpPr>
          <p:cNvPr id="11" name="Text 5"/>
          <p:cNvSpPr/>
          <p:nvPr/>
        </p:nvSpPr>
        <p:spPr>
          <a:xfrm>
            <a:off x="788669" y="6048373"/>
            <a:ext cx="4925020" cy="380167"/>
          </a:xfrm>
          <a:prstGeom prst="rect">
            <a:avLst/>
          </a:prstGeom>
          <a:noFill/>
          <a:ln/>
        </p:spPr>
        <p:txBody>
          <a:bodyPr wrap="none" lIns="0" tIns="0" rIns="0" bIns="0" rtlCol="0" anchor="t"/>
          <a:lstStyle/>
          <a:p>
            <a:pPr marL="0" indent="0" algn="l">
              <a:lnSpc>
                <a:spcPts val="2950"/>
              </a:lnSpc>
              <a:buNone/>
            </a:pPr>
            <a:r>
              <a:rPr lang="en-US" sz="2350" b="1" dirty="0">
                <a:solidFill>
                  <a:srgbClr val="384653"/>
                </a:solidFill>
                <a:ea typeface="Host Grotesk Medium" pitchFamily="34" charset="-122"/>
                <a:cs typeface="Host Grotesk Medium" pitchFamily="34" charset="-120"/>
              </a:rPr>
              <a:t>Module C, 1 jour (virtuel/présentiel)</a:t>
            </a:r>
            <a:endParaRPr lang="en-US" sz="2350" b="1" dirty="0"/>
          </a:p>
        </p:txBody>
      </p:sp>
      <p:sp>
        <p:nvSpPr>
          <p:cNvPr id="12" name="Text 6"/>
          <p:cNvSpPr/>
          <p:nvPr/>
        </p:nvSpPr>
        <p:spPr>
          <a:xfrm>
            <a:off x="788669" y="6550221"/>
            <a:ext cx="5389483" cy="912971"/>
          </a:xfrm>
          <a:prstGeom prst="rect">
            <a:avLst/>
          </a:prstGeom>
          <a:noFill/>
          <a:ln/>
        </p:spPr>
        <p:txBody>
          <a:bodyPr wrap="square" lIns="0" tIns="0" rIns="0" bIns="0" rtlCol="0" anchor="t"/>
          <a:lstStyle/>
          <a:p>
            <a:pPr marL="0" indent="0" algn="l">
              <a:lnSpc>
                <a:spcPts val="2350"/>
              </a:lnSpc>
              <a:buNone/>
            </a:pPr>
            <a:r>
              <a:rPr lang="en-US" sz="1550" dirty="0">
                <a:solidFill>
                  <a:srgbClr val="384653"/>
                </a:solidFill>
                <a:latin typeface="Roboto" pitchFamily="34" charset="0"/>
                <a:ea typeface="Roboto" pitchFamily="34" charset="-122"/>
                <a:cs typeface="Roboto" pitchFamily="34" charset="-120"/>
              </a:rPr>
              <a:t>Identifier et analyser les différentes situations à risque lors de l’accompagnement de la personne et les actions de prévention adéquates</a:t>
            </a:r>
            <a:endParaRPr lang="en-US" sz="1550" dirty="0"/>
          </a:p>
        </p:txBody>
      </p:sp>
      <p:pic>
        <p:nvPicPr>
          <p:cNvPr id="13" name="Image 4" descr="preencoded.png"/>
          <p:cNvPicPr>
            <a:picLocks noChangeAspect="1"/>
          </p:cNvPicPr>
          <p:nvPr/>
        </p:nvPicPr>
        <p:blipFill>
          <a:blip r:embed="rId6"/>
          <a:stretch>
            <a:fillRect/>
          </a:stretch>
        </p:blipFill>
        <p:spPr>
          <a:xfrm>
            <a:off x="6380916" y="4932876"/>
            <a:ext cx="5795010" cy="811292"/>
          </a:xfrm>
          <a:prstGeom prst="rect">
            <a:avLst/>
          </a:prstGeom>
        </p:spPr>
      </p:pic>
      <p:sp>
        <p:nvSpPr>
          <p:cNvPr id="14" name="Text 7"/>
          <p:cNvSpPr/>
          <p:nvPr/>
        </p:nvSpPr>
        <p:spPr>
          <a:xfrm>
            <a:off x="6583679" y="6048373"/>
            <a:ext cx="5389483" cy="760333"/>
          </a:xfrm>
          <a:prstGeom prst="rect">
            <a:avLst/>
          </a:prstGeom>
          <a:noFill/>
          <a:ln/>
        </p:spPr>
        <p:txBody>
          <a:bodyPr wrap="square" lIns="0" tIns="0" rIns="0" bIns="0" rtlCol="0" anchor="t"/>
          <a:lstStyle/>
          <a:p>
            <a:pPr marL="342900" indent="-342900" algn="l">
              <a:buSzPct val="100000"/>
              <a:buChar char="•"/>
            </a:pPr>
            <a:r>
              <a:rPr lang="en-US" sz="2400" i="1" dirty="0">
                <a:solidFill>
                  <a:srgbClr val="384653"/>
                </a:solidFill>
                <a:ea typeface="Roboto" pitchFamily="34" charset="-122"/>
                <a:cs typeface="Roboto" pitchFamily="34" charset="-120"/>
              </a:rPr>
              <a:t>Attestation ne pouvant être </a:t>
            </a:r>
            <a:r>
              <a:rPr lang="en-US" sz="2400" i="1" dirty="0" err="1">
                <a:solidFill>
                  <a:srgbClr val="384653"/>
                </a:solidFill>
                <a:ea typeface="Roboto" pitchFamily="34" charset="-122"/>
                <a:cs typeface="Roboto" pitchFamily="34" charset="-120"/>
              </a:rPr>
              <a:t>exigée</a:t>
            </a:r>
            <a:r>
              <a:rPr lang="en-US" sz="2400" i="1" dirty="0">
                <a:solidFill>
                  <a:srgbClr val="384653"/>
                </a:solidFill>
                <a:ea typeface="Roboto" pitchFamily="34" charset="-122"/>
                <a:cs typeface="Roboto" pitchFamily="34" charset="-120"/>
              </a:rPr>
              <a:t> </a:t>
            </a:r>
            <a:endParaRPr lang="en-US" sz="2400" i="1" dirty="0" smtClean="0">
              <a:solidFill>
                <a:srgbClr val="384653"/>
              </a:solidFill>
              <a:ea typeface="Roboto" pitchFamily="34" charset="-122"/>
              <a:cs typeface="Roboto" pitchFamily="34" charset="-120"/>
            </a:endParaRPr>
          </a:p>
          <a:p>
            <a:pPr algn="l">
              <a:buSzPct val="100000"/>
            </a:pPr>
            <a:r>
              <a:rPr lang="en-US" sz="2400" i="1" dirty="0">
                <a:solidFill>
                  <a:srgbClr val="384653"/>
                </a:solidFill>
                <a:ea typeface="Roboto" pitchFamily="34" charset="-122"/>
                <a:cs typeface="Roboto" pitchFamily="34" charset="-120"/>
              </a:rPr>
              <a:t> </a:t>
            </a:r>
            <a:r>
              <a:rPr lang="en-US" sz="2400" i="1" dirty="0" smtClean="0">
                <a:solidFill>
                  <a:srgbClr val="384653"/>
                </a:solidFill>
                <a:ea typeface="Roboto" pitchFamily="34" charset="-122"/>
                <a:cs typeface="Roboto" pitchFamily="34" charset="-120"/>
              </a:rPr>
              <a:t>    par </a:t>
            </a:r>
            <a:r>
              <a:rPr lang="en-US" sz="2400" i="1" dirty="0">
                <a:solidFill>
                  <a:srgbClr val="384653"/>
                </a:solidFill>
                <a:ea typeface="Roboto" pitchFamily="34" charset="-122"/>
                <a:cs typeface="Roboto" pitchFamily="34" charset="-120"/>
              </a:rPr>
              <a:t>l'employeur</a:t>
            </a:r>
            <a:endParaRPr lang="en-US" sz="2400" i="1" dirty="0"/>
          </a:p>
        </p:txBody>
      </p:sp>
      <p:sp>
        <p:nvSpPr>
          <p:cNvPr id="15" name="Text 8"/>
          <p:cNvSpPr/>
          <p:nvPr/>
        </p:nvSpPr>
        <p:spPr>
          <a:xfrm>
            <a:off x="6583679" y="6879667"/>
            <a:ext cx="5389483" cy="760333"/>
          </a:xfrm>
          <a:prstGeom prst="rect">
            <a:avLst/>
          </a:prstGeom>
          <a:noFill/>
          <a:ln/>
        </p:spPr>
        <p:txBody>
          <a:bodyPr wrap="square" lIns="0" tIns="0" rIns="0" bIns="0" rtlCol="0" anchor="t"/>
          <a:lstStyle/>
          <a:p>
            <a:pPr marL="342900" indent="-342900" algn="l">
              <a:buSzPct val="100000"/>
              <a:buChar char="•"/>
            </a:pPr>
            <a:r>
              <a:rPr lang="en-US" sz="2400" i="1" dirty="0">
                <a:solidFill>
                  <a:srgbClr val="384653"/>
                </a:solidFill>
                <a:ea typeface="Roboto" panose="020B0604020202020204" charset="0"/>
                <a:cs typeface="Roboto" pitchFamily="34" charset="-120"/>
              </a:rPr>
              <a:t>Accessible à tous les AS diplômés avant 2021</a:t>
            </a:r>
            <a:endParaRPr lang="en-US" sz="2400" i="1" dirty="0">
              <a:ea typeface="Roboto" panose="020B0604020202020204" charset="0"/>
            </a:endParaRPr>
          </a:p>
        </p:txBody>
      </p:sp>
      <p:pic>
        <p:nvPicPr>
          <p:cNvPr id="19" name="Image 1" descr="preencoded.png"/>
          <p:cNvPicPr>
            <a:picLocks noChangeAspect="1"/>
          </p:cNvPicPr>
          <p:nvPr/>
        </p:nvPicPr>
        <p:blipFill>
          <a:blip r:embed="rId7"/>
          <a:stretch>
            <a:fillRect/>
          </a:stretch>
        </p:blipFill>
        <p:spPr>
          <a:xfrm>
            <a:off x="12517820" y="6584616"/>
            <a:ext cx="2112579" cy="1158833"/>
          </a:xfrm>
          <a:prstGeom prst="rect">
            <a:avLst/>
          </a:prstGeom>
        </p:spPr>
      </p:pic>
      <p:sp>
        <p:nvSpPr>
          <p:cNvPr id="20" name="Freeform 20"/>
          <p:cNvSpPr/>
          <p:nvPr/>
        </p:nvSpPr>
        <p:spPr>
          <a:xfrm>
            <a:off x="12754790" y="6730725"/>
            <a:ext cx="746308" cy="866614"/>
          </a:xfrm>
          <a:custGeom>
            <a:avLst/>
            <a:gdLst/>
            <a:ahLst/>
            <a:cxnLst/>
            <a:rect l="l" t="t" r="r" b="b"/>
            <a:pathLst>
              <a:path w="746308" h="866614">
                <a:moveTo>
                  <a:pt x="0" y="0"/>
                </a:moveTo>
                <a:lnTo>
                  <a:pt x="746307" y="0"/>
                </a:lnTo>
                <a:lnTo>
                  <a:pt x="746307" y="866614"/>
                </a:lnTo>
                <a:lnTo>
                  <a:pt x="0" y="866614"/>
                </a:lnTo>
                <a:lnTo>
                  <a:pt x="0" y="0"/>
                </a:lnTo>
                <a:close/>
              </a:path>
            </a:pathLst>
          </a:custGeom>
          <a:blipFill>
            <a:blip r:embed="rId8"/>
            <a:stretch>
              <a:fillRect/>
            </a:stretch>
          </a:blipFill>
        </p:spPr>
      </p:sp>
      <p:sp>
        <p:nvSpPr>
          <p:cNvPr id="21" name="Freeform 21"/>
          <p:cNvSpPr/>
          <p:nvPr/>
        </p:nvSpPr>
        <p:spPr>
          <a:xfrm>
            <a:off x="13712992" y="6730725"/>
            <a:ext cx="705513" cy="866614"/>
          </a:xfrm>
          <a:custGeom>
            <a:avLst/>
            <a:gdLst/>
            <a:ahLst/>
            <a:cxnLst/>
            <a:rect l="l" t="t" r="r" b="b"/>
            <a:pathLst>
              <a:path w="705513" h="866614">
                <a:moveTo>
                  <a:pt x="0" y="0"/>
                </a:moveTo>
                <a:lnTo>
                  <a:pt x="705513" y="0"/>
                </a:lnTo>
                <a:lnTo>
                  <a:pt x="705513" y="866614"/>
                </a:lnTo>
                <a:lnTo>
                  <a:pt x="0" y="866614"/>
                </a:lnTo>
                <a:lnTo>
                  <a:pt x="0" y="0"/>
                </a:lnTo>
                <a:close/>
              </a:path>
            </a:pathLst>
          </a:custGeom>
          <a:blipFill>
            <a:blip r:embed="rId9"/>
            <a:stretch>
              <a:fillRect/>
            </a:stretch>
          </a:blipFill>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134785"/>
            <a:ext cx="11126986" cy="708779"/>
          </a:xfrm>
          <a:prstGeom prst="rect">
            <a:avLst/>
          </a:prstGeom>
          <a:noFill/>
          <a:ln/>
        </p:spPr>
        <p:txBody>
          <a:bodyPr wrap="none" lIns="0" tIns="0" rIns="0" bIns="0" rtlCol="0" anchor="t"/>
          <a:lstStyle/>
          <a:p>
            <a:pPr marL="0" indent="0" algn="l">
              <a:lnSpc>
                <a:spcPts val="5550"/>
              </a:lnSpc>
              <a:buNone/>
            </a:pPr>
            <a:r>
              <a:rPr lang="en-US" sz="4800" b="1" dirty="0">
                <a:solidFill>
                  <a:srgbClr val="2E3C4E"/>
                </a:solidFill>
                <a:ea typeface="Host Grotesk Medium" pitchFamily="34" charset="-122"/>
                <a:cs typeface="Host Grotesk Medium" pitchFamily="34" charset="-120"/>
              </a:rPr>
              <a:t>Les défis de l'accompagnement des élèves</a:t>
            </a:r>
            <a:endParaRPr lang="en-US" sz="4800" b="1" dirty="0"/>
          </a:p>
        </p:txBody>
      </p:sp>
      <p:sp>
        <p:nvSpPr>
          <p:cNvPr id="3" name="Shape 1"/>
          <p:cNvSpPr/>
          <p:nvPr/>
        </p:nvSpPr>
        <p:spPr>
          <a:xfrm>
            <a:off x="793790" y="2708196"/>
            <a:ext cx="510302" cy="510302"/>
          </a:xfrm>
          <a:prstGeom prst="roundRect">
            <a:avLst>
              <a:gd name="adj" fmla="val 18669"/>
            </a:avLst>
          </a:prstGeom>
          <a:solidFill>
            <a:srgbClr val="D9EDF2"/>
          </a:solidFill>
          <a:ln w="7620">
            <a:solidFill>
              <a:srgbClr val="BFD3D8"/>
            </a:solidFill>
            <a:prstDash val="solid"/>
          </a:ln>
        </p:spPr>
      </p:sp>
      <p:pic>
        <p:nvPicPr>
          <p:cNvPr id="4" name="Image 0" descr="preencoded.png"/>
          <p:cNvPicPr>
            <a:picLocks noChangeAspect="1"/>
          </p:cNvPicPr>
          <p:nvPr/>
        </p:nvPicPr>
        <p:blipFill>
          <a:blip r:embed="rId3"/>
          <a:stretch>
            <a:fillRect/>
          </a:stretch>
        </p:blipFill>
        <p:spPr>
          <a:xfrm>
            <a:off x="878860" y="2750701"/>
            <a:ext cx="340162" cy="425291"/>
          </a:xfrm>
          <a:prstGeom prst="rect">
            <a:avLst/>
          </a:prstGeom>
        </p:spPr>
      </p:pic>
      <p:sp>
        <p:nvSpPr>
          <p:cNvPr id="5" name="Text 2"/>
          <p:cNvSpPr/>
          <p:nvPr/>
        </p:nvSpPr>
        <p:spPr>
          <a:xfrm>
            <a:off x="1530906" y="2786062"/>
            <a:ext cx="3421499" cy="708660"/>
          </a:xfrm>
          <a:prstGeom prst="rect">
            <a:avLst/>
          </a:prstGeom>
          <a:noFill/>
          <a:ln/>
        </p:spPr>
        <p:txBody>
          <a:bodyPr wrap="square" lIns="0" tIns="0" rIns="0" bIns="0" rtlCol="0" anchor="t"/>
          <a:lstStyle/>
          <a:p>
            <a:pPr marL="0" indent="0" algn="l">
              <a:lnSpc>
                <a:spcPts val="2750"/>
              </a:lnSpc>
              <a:buNone/>
            </a:pPr>
            <a:r>
              <a:rPr lang="en-US" sz="2400" dirty="0">
                <a:solidFill>
                  <a:srgbClr val="384653"/>
                </a:solidFill>
                <a:ea typeface="Host Grotesk Medium" pitchFamily="34" charset="-122"/>
                <a:cs typeface="Host Grotesk Medium" pitchFamily="34" charset="-120"/>
              </a:rPr>
              <a:t>Manque de temps pour accompagner l'élève</a:t>
            </a:r>
            <a:endParaRPr lang="en-US" sz="2400" dirty="0"/>
          </a:p>
        </p:txBody>
      </p:sp>
      <p:sp>
        <p:nvSpPr>
          <p:cNvPr id="6" name="Shape 3"/>
          <p:cNvSpPr/>
          <p:nvPr/>
        </p:nvSpPr>
        <p:spPr>
          <a:xfrm>
            <a:off x="5235893" y="2708196"/>
            <a:ext cx="510302" cy="510302"/>
          </a:xfrm>
          <a:prstGeom prst="roundRect">
            <a:avLst>
              <a:gd name="adj" fmla="val 18669"/>
            </a:avLst>
          </a:prstGeom>
          <a:solidFill>
            <a:srgbClr val="D9EDF2"/>
          </a:solidFill>
          <a:ln w="7620">
            <a:solidFill>
              <a:srgbClr val="BFD3D8"/>
            </a:solidFill>
            <a:prstDash val="solid"/>
          </a:ln>
        </p:spPr>
      </p:sp>
      <p:pic>
        <p:nvPicPr>
          <p:cNvPr id="7" name="Image 1" descr="preencoded.png"/>
          <p:cNvPicPr>
            <a:picLocks noChangeAspect="1"/>
          </p:cNvPicPr>
          <p:nvPr/>
        </p:nvPicPr>
        <p:blipFill>
          <a:blip r:embed="rId4"/>
          <a:stretch>
            <a:fillRect/>
          </a:stretch>
        </p:blipFill>
        <p:spPr>
          <a:xfrm>
            <a:off x="5320963" y="2750701"/>
            <a:ext cx="340162" cy="425291"/>
          </a:xfrm>
          <a:prstGeom prst="rect">
            <a:avLst/>
          </a:prstGeom>
        </p:spPr>
      </p:pic>
      <p:sp>
        <p:nvSpPr>
          <p:cNvPr id="8" name="Text 4"/>
          <p:cNvSpPr/>
          <p:nvPr/>
        </p:nvSpPr>
        <p:spPr>
          <a:xfrm>
            <a:off x="5973008" y="2786062"/>
            <a:ext cx="3421499" cy="708660"/>
          </a:xfrm>
          <a:prstGeom prst="rect">
            <a:avLst/>
          </a:prstGeom>
          <a:noFill/>
          <a:ln/>
        </p:spPr>
        <p:txBody>
          <a:bodyPr wrap="square" lIns="0" tIns="0" rIns="0" bIns="0" rtlCol="0" anchor="t"/>
          <a:lstStyle/>
          <a:p>
            <a:pPr marL="0" indent="0" algn="l">
              <a:lnSpc>
                <a:spcPts val="2750"/>
              </a:lnSpc>
              <a:buNone/>
            </a:pPr>
            <a:r>
              <a:rPr lang="en-US" sz="2400" dirty="0">
                <a:solidFill>
                  <a:srgbClr val="384653"/>
                </a:solidFill>
                <a:ea typeface="Host Grotesk Medium" pitchFamily="34" charset="-122"/>
                <a:cs typeface="Host Grotesk Medium" pitchFamily="34" charset="-120"/>
              </a:rPr>
              <a:t>Manque de repères pour </a:t>
            </a:r>
            <a:endParaRPr lang="en-US" sz="2400" dirty="0" smtClean="0">
              <a:solidFill>
                <a:srgbClr val="384653"/>
              </a:solidFill>
              <a:ea typeface="Host Grotesk Medium" pitchFamily="34" charset="-122"/>
              <a:cs typeface="Host Grotesk Medium" pitchFamily="34" charset="-120"/>
            </a:endParaRPr>
          </a:p>
          <a:p>
            <a:pPr marL="0" indent="0" algn="l">
              <a:lnSpc>
                <a:spcPts val="2750"/>
              </a:lnSpc>
              <a:buNone/>
            </a:pPr>
            <a:r>
              <a:rPr lang="en-US" sz="2400" dirty="0" smtClean="0">
                <a:solidFill>
                  <a:srgbClr val="384653"/>
                </a:solidFill>
                <a:ea typeface="Host Grotesk Medium" pitchFamily="34" charset="-122"/>
                <a:cs typeface="Host Grotesk Medium" pitchFamily="34" charset="-120"/>
              </a:rPr>
              <a:t>le </a:t>
            </a:r>
            <a:r>
              <a:rPr lang="en-US" sz="2400" dirty="0">
                <a:solidFill>
                  <a:srgbClr val="384653"/>
                </a:solidFill>
                <a:ea typeface="Host Grotesk Medium" pitchFamily="34" charset="-122"/>
                <a:cs typeface="Host Grotesk Medium" pitchFamily="34" charset="-120"/>
              </a:rPr>
              <a:t>rôle de tuteur</a:t>
            </a:r>
            <a:endParaRPr lang="en-US" sz="2400" dirty="0"/>
          </a:p>
        </p:txBody>
      </p:sp>
      <p:sp>
        <p:nvSpPr>
          <p:cNvPr id="9" name="Shape 5"/>
          <p:cNvSpPr/>
          <p:nvPr/>
        </p:nvSpPr>
        <p:spPr>
          <a:xfrm>
            <a:off x="9677995" y="2708196"/>
            <a:ext cx="510302" cy="510302"/>
          </a:xfrm>
          <a:prstGeom prst="roundRect">
            <a:avLst>
              <a:gd name="adj" fmla="val 18669"/>
            </a:avLst>
          </a:prstGeom>
          <a:solidFill>
            <a:srgbClr val="D9EDF2"/>
          </a:solidFill>
          <a:ln w="7620">
            <a:solidFill>
              <a:srgbClr val="BFD3D8"/>
            </a:solidFill>
            <a:prstDash val="solid"/>
          </a:ln>
        </p:spPr>
      </p:sp>
      <p:pic>
        <p:nvPicPr>
          <p:cNvPr id="10" name="Image 2" descr="preencoded.png"/>
          <p:cNvPicPr>
            <a:picLocks noChangeAspect="1"/>
          </p:cNvPicPr>
          <p:nvPr/>
        </p:nvPicPr>
        <p:blipFill>
          <a:blip r:embed="rId5"/>
          <a:stretch>
            <a:fillRect/>
          </a:stretch>
        </p:blipFill>
        <p:spPr>
          <a:xfrm>
            <a:off x="9763065" y="2750701"/>
            <a:ext cx="340162" cy="425291"/>
          </a:xfrm>
          <a:prstGeom prst="rect">
            <a:avLst/>
          </a:prstGeom>
        </p:spPr>
      </p:pic>
      <p:sp>
        <p:nvSpPr>
          <p:cNvPr id="11" name="Text 6"/>
          <p:cNvSpPr/>
          <p:nvPr/>
        </p:nvSpPr>
        <p:spPr>
          <a:xfrm>
            <a:off x="10415111" y="2786062"/>
            <a:ext cx="3421499" cy="1062990"/>
          </a:xfrm>
          <a:prstGeom prst="rect">
            <a:avLst/>
          </a:prstGeom>
          <a:noFill/>
          <a:ln/>
        </p:spPr>
        <p:txBody>
          <a:bodyPr wrap="square" lIns="0" tIns="0" rIns="0" bIns="0" rtlCol="0" anchor="t"/>
          <a:lstStyle/>
          <a:p>
            <a:pPr marL="0" indent="0" algn="l">
              <a:lnSpc>
                <a:spcPts val="2750"/>
              </a:lnSpc>
              <a:buNone/>
            </a:pPr>
            <a:r>
              <a:rPr lang="en-US" sz="2400" dirty="0">
                <a:solidFill>
                  <a:srgbClr val="384653"/>
                </a:solidFill>
                <a:ea typeface="Host Grotesk Medium" pitchFamily="34" charset="-122"/>
                <a:cs typeface="Host Grotesk Medium" pitchFamily="34" charset="-120"/>
              </a:rPr>
              <a:t>Écarts entre les attentes </a:t>
            </a:r>
            <a:endParaRPr lang="en-US" sz="2400" dirty="0" smtClean="0">
              <a:solidFill>
                <a:srgbClr val="384653"/>
              </a:solidFill>
              <a:ea typeface="Host Grotesk Medium" pitchFamily="34" charset="-122"/>
              <a:cs typeface="Host Grotesk Medium" pitchFamily="34" charset="-120"/>
            </a:endParaRPr>
          </a:p>
          <a:p>
            <a:pPr marL="0" indent="0" algn="l">
              <a:lnSpc>
                <a:spcPts val="2750"/>
              </a:lnSpc>
              <a:buNone/>
            </a:pPr>
            <a:r>
              <a:rPr lang="en-US" sz="2400" dirty="0" smtClean="0">
                <a:solidFill>
                  <a:srgbClr val="384653"/>
                </a:solidFill>
                <a:ea typeface="Host Grotesk Medium" pitchFamily="34" charset="-122"/>
                <a:cs typeface="Host Grotesk Medium" pitchFamily="34" charset="-120"/>
              </a:rPr>
              <a:t>de </a:t>
            </a:r>
            <a:r>
              <a:rPr lang="en-US" sz="2400" dirty="0">
                <a:solidFill>
                  <a:srgbClr val="384653"/>
                </a:solidFill>
                <a:ea typeface="Host Grotesk Medium" pitchFamily="34" charset="-122"/>
                <a:cs typeface="Host Grotesk Medium" pitchFamily="34" charset="-120"/>
              </a:rPr>
              <a:t>l’école et la réalité du terrain</a:t>
            </a:r>
            <a:endParaRPr lang="en-US" sz="2400" dirty="0"/>
          </a:p>
        </p:txBody>
      </p:sp>
      <p:sp>
        <p:nvSpPr>
          <p:cNvPr id="12" name="Shape 7"/>
          <p:cNvSpPr/>
          <p:nvPr/>
        </p:nvSpPr>
        <p:spPr>
          <a:xfrm>
            <a:off x="793790" y="4302681"/>
            <a:ext cx="510302" cy="510302"/>
          </a:xfrm>
          <a:prstGeom prst="roundRect">
            <a:avLst>
              <a:gd name="adj" fmla="val 18669"/>
            </a:avLst>
          </a:prstGeom>
          <a:solidFill>
            <a:srgbClr val="D9EDF2"/>
          </a:solidFill>
          <a:ln w="7620">
            <a:solidFill>
              <a:srgbClr val="BFD3D8"/>
            </a:solidFill>
            <a:prstDash val="solid"/>
          </a:ln>
        </p:spPr>
      </p:sp>
      <p:pic>
        <p:nvPicPr>
          <p:cNvPr id="13" name="Image 3" descr="preencoded.png"/>
          <p:cNvPicPr>
            <a:picLocks noChangeAspect="1"/>
          </p:cNvPicPr>
          <p:nvPr/>
        </p:nvPicPr>
        <p:blipFill>
          <a:blip r:embed="rId6"/>
          <a:stretch>
            <a:fillRect/>
          </a:stretch>
        </p:blipFill>
        <p:spPr>
          <a:xfrm>
            <a:off x="878860" y="4345186"/>
            <a:ext cx="340162" cy="425291"/>
          </a:xfrm>
          <a:prstGeom prst="rect">
            <a:avLst/>
          </a:prstGeom>
        </p:spPr>
      </p:pic>
      <p:sp>
        <p:nvSpPr>
          <p:cNvPr id="14" name="Text 8"/>
          <p:cNvSpPr/>
          <p:nvPr/>
        </p:nvSpPr>
        <p:spPr>
          <a:xfrm>
            <a:off x="1530906" y="4380547"/>
            <a:ext cx="3421499" cy="708660"/>
          </a:xfrm>
          <a:prstGeom prst="rect">
            <a:avLst/>
          </a:prstGeom>
          <a:noFill/>
          <a:ln/>
        </p:spPr>
        <p:txBody>
          <a:bodyPr wrap="square" lIns="0" tIns="0" rIns="0" bIns="0" rtlCol="0" anchor="t"/>
          <a:lstStyle/>
          <a:p>
            <a:pPr marL="0" indent="0" algn="l">
              <a:lnSpc>
                <a:spcPts val="2750"/>
              </a:lnSpc>
              <a:buNone/>
            </a:pPr>
            <a:r>
              <a:rPr lang="en-US" sz="2400" dirty="0">
                <a:solidFill>
                  <a:srgbClr val="384653"/>
                </a:solidFill>
                <a:ea typeface="Host Grotesk Medium" pitchFamily="34" charset="-122"/>
                <a:cs typeface="Host Grotesk Medium" pitchFamily="34" charset="-120"/>
              </a:rPr>
              <a:t>Motivation et implication variables des élèves</a:t>
            </a:r>
            <a:endParaRPr lang="en-US" sz="2400" dirty="0"/>
          </a:p>
        </p:txBody>
      </p:sp>
      <p:sp>
        <p:nvSpPr>
          <p:cNvPr id="15" name="Shape 9"/>
          <p:cNvSpPr/>
          <p:nvPr/>
        </p:nvSpPr>
        <p:spPr>
          <a:xfrm>
            <a:off x="5235893" y="4302681"/>
            <a:ext cx="510302" cy="510302"/>
          </a:xfrm>
          <a:prstGeom prst="roundRect">
            <a:avLst>
              <a:gd name="adj" fmla="val 18669"/>
            </a:avLst>
          </a:prstGeom>
          <a:solidFill>
            <a:srgbClr val="D9EDF2"/>
          </a:solidFill>
          <a:ln w="7620">
            <a:solidFill>
              <a:srgbClr val="BFD3D8"/>
            </a:solidFill>
            <a:prstDash val="solid"/>
          </a:ln>
        </p:spPr>
      </p:sp>
      <p:pic>
        <p:nvPicPr>
          <p:cNvPr id="16" name="Image 4" descr="preencoded.png"/>
          <p:cNvPicPr>
            <a:picLocks noChangeAspect="1"/>
          </p:cNvPicPr>
          <p:nvPr/>
        </p:nvPicPr>
        <p:blipFill>
          <a:blip r:embed="rId7"/>
          <a:stretch>
            <a:fillRect/>
          </a:stretch>
        </p:blipFill>
        <p:spPr>
          <a:xfrm>
            <a:off x="5320963" y="4345186"/>
            <a:ext cx="340162" cy="425291"/>
          </a:xfrm>
          <a:prstGeom prst="rect">
            <a:avLst/>
          </a:prstGeom>
        </p:spPr>
      </p:pic>
      <p:sp>
        <p:nvSpPr>
          <p:cNvPr id="17" name="Text 10"/>
          <p:cNvSpPr/>
          <p:nvPr/>
        </p:nvSpPr>
        <p:spPr>
          <a:xfrm>
            <a:off x="5973008" y="4380547"/>
            <a:ext cx="3421499" cy="708660"/>
          </a:xfrm>
          <a:prstGeom prst="rect">
            <a:avLst/>
          </a:prstGeom>
          <a:noFill/>
          <a:ln/>
        </p:spPr>
        <p:txBody>
          <a:bodyPr wrap="square" lIns="0" tIns="0" rIns="0" bIns="0" rtlCol="0" anchor="t"/>
          <a:lstStyle/>
          <a:p>
            <a:pPr marL="0" indent="0" algn="l">
              <a:lnSpc>
                <a:spcPts val="2750"/>
              </a:lnSpc>
              <a:buNone/>
            </a:pPr>
            <a:r>
              <a:rPr lang="en-US" sz="2400" dirty="0">
                <a:solidFill>
                  <a:srgbClr val="384653"/>
                </a:solidFill>
                <a:ea typeface="Host Grotesk Medium" pitchFamily="34" charset="-122"/>
                <a:cs typeface="Host Grotesk Medium" pitchFamily="34" charset="-120"/>
              </a:rPr>
              <a:t>Gestion des situations délicates ou conflictuelles</a:t>
            </a:r>
            <a:endParaRPr lang="en-US" sz="2400" dirty="0"/>
          </a:p>
        </p:txBody>
      </p:sp>
      <p:sp>
        <p:nvSpPr>
          <p:cNvPr id="18" name="Shape 11"/>
          <p:cNvSpPr/>
          <p:nvPr/>
        </p:nvSpPr>
        <p:spPr>
          <a:xfrm>
            <a:off x="9677995" y="4302681"/>
            <a:ext cx="510302" cy="510302"/>
          </a:xfrm>
          <a:prstGeom prst="roundRect">
            <a:avLst>
              <a:gd name="adj" fmla="val 18669"/>
            </a:avLst>
          </a:prstGeom>
          <a:solidFill>
            <a:srgbClr val="D9EDF2"/>
          </a:solidFill>
          <a:ln w="7620">
            <a:solidFill>
              <a:srgbClr val="BFD3D8"/>
            </a:solidFill>
            <a:prstDash val="solid"/>
          </a:ln>
        </p:spPr>
      </p:sp>
      <p:pic>
        <p:nvPicPr>
          <p:cNvPr id="19" name="Image 5" descr="preencoded.png"/>
          <p:cNvPicPr>
            <a:picLocks noChangeAspect="1"/>
          </p:cNvPicPr>
          <p:nvPr/>
        </p:nvPicPr>
        <p:blipFill>
          <a:blip r:embed="rId8"/>
          <a:stretch>
            <a:fillRect/>
          </a:stretch>
        </p:blipFill>
        <p:spPr>
          <a:xfrm>
            <a:off x="9763065" y="4345186"/>
            <a:ext cx="340162" cy="425291"/>
          </a:xfrm>
          <a:prstGeom prst="rect">
            <a:avLst/>
          </a:prstGeom>
        </p:spPr>
      </p:pic>
      <p:sp>
        <p:nvSpPr>
          <p:cNvPr id="20" name="Text 12"/>
          <p:cNvSpPr/>
          <p:nvPr/>
        </p:nvSpPr>
        <p:spPr>
          <a:xfrm>
            <a:off x="10415111" y="4380547"/>
            <a:ext cx="3421499" cy="708660"/>
          </a:xfrm>
          <a:prstGeom prst="rect">
            <a:avLst/>
          </a:prstGeom>
          <a:noFill/>
          <a:ln/>
        </p:spPr>
        <p:txBody>
          <a:bodyPr wrap="square" lIns="0" tIns="0" rIns="0" bIns="0" rtlCol="0" anchor="t"/>
          <a:lstStyle/>
          <a:p>
            <a:pPr marL="0" indent="0" algn="l">
              <a:lnSpc>
                <a:spcPts val="2750"/>
              </a:lnSpc>
              <a:buNone/>
            </a:pPr>
            <a:r>
              <a:rPr lang="en-US" sz="2400" dirty="0">
                <a:solidFill>
                  <a:srgbClr val="384653"/>
                </a:solidFill>
                <a:ea typeface="Host Grotesk Medium" pitchFamily="34" charset="-122"/>
                <a:cs typeface="Host Grotesk Medium" pitchFamily="34" charset="-120"/>
              </a:rPr>
              <a:t>Évaluation des compétences</a:t>
            </a:r>
            <a:endParaRPr lang="en-US" sz="2400" dirty="0"/>
          </a:p>
        </p:txBody>
      </p:sp>
      <p:sp>
        <p:nvSpPr>
          <p:cNvPr id="21" name="Shape 13"/>
          <p:cNvSpPr/>
          <p:nvPr/>
        </p:nvSpPr>
        <p:spPr>
          <a:xfrm>
            <a:off x="793790" y="5755481"/>
            <a:ext cx="510302" cy="510302"/>
          </a:xfrm>
          <a:prstGeom prst="roundRect">
            <a:avLst>
              <a:gd name="adj" fmla="val 18669"/>
            </a:avLst>
          </a:prstGeom>
          <a:solidFill>
            <a:srgbClr val="D9EDF2"/>
          </a:solidFill>
          <a:ln w="7620">
            <a:solidFill>
              <a:srgbClr val="BFD3D8"/>
            </a:solidFill>
            <a:prstDash val="solid"/>
          </a:ln>
        </p:spPr>
      </p:sp>
      <p:pic>
        <p:nvPicPr>
          <p:cNvPr id="22" name="Image 6" descr="preencoded.png"/>
          <p:cNvPicPr>
            <a:picLocks noChangeAspect="1"/>
          </p:cNvPicPr>
          <p:nvPr/>
        </p:nvPicPr>
        <p:blipFill>
          <a:blip r:embed="rId9"/>
          <a:stretch>
            <a:fillRect/>
          </a:stretch>
        </p:blipFill>
        <p:spPr>
          <a:xfrm>
            <a:off x="878860" y="5797986"/>
            <a:ext cx="340162" cy="425291"/>
          </a:xfrm>
          <a:prstGeom prst="rect">
            <a:avLst/>
          </a:prstGeom>
        </p:spPr>
      </p:pic>
      <p:sp>
        <p:nvSpPr>
          <p:cNvPr id="23" name="Text 14"/>
          <p:cNvSpPr/>
          <p:nvPr/>
        </p:nvSpPr>
        <p:spPr>
          <a:xfrm>
            <a:off x="1530906" y="5833348"/>
            <a:ext cx="3421499" cy="708660"/>
          </a:xfrm>
          <a:prstGeom prst="rect">
            <a:avLst/>
          </a:prstGeom>
          <a:noFill/>
          <a:ln/>
        </p:spPr>
        <p:txBody>
          <a:bodyPr wrap="square" lIns="0" tIns="0" rIns="0" bIns="0" rtlCol="0" anchor="t"/>
          <a:lstStyle/>
          <a:p>
            <a:pPr marL="0" indent="0" algn="l">
              <a:lnSpc>
                <a:spcPts val="2750"/>
              </a:lnSpc>
              <a:buNone/>
            </a:pPr>
            <a:r>
              <a:rPr lang="en-US" sz="2400" dirty="0">
                <a:solidFill>
                  <a:srgbClr val="384653"/>
                </a:solidFill>
                <a:ea typeface="Host Grotesk Medium" pitchFamily="34" charset="-122"/>
                <a:cs typeface="Host Grotesk Medium" pitchFamily="34" charset="-120"/>
              </a:rPr>
              <a:t>Encadrement de plusieurs élèves à la fois</a:t>
            </a:r>
            <a:endParaRPr lang="en-US" sz="2400" dirty="0"/>
          </a:p>
        </p:txBody>
      </p:sp>
      <p:sp>
        <p:nvSpPr>
          <p:cNvPr id="24" name="Shape 15"/>
          <p:cNvSpPr/>
          <p:nvPr/>
        </p:nvSpPr>
        <p:spPr>
          <a:xfrm>
            <a:off x="5235893" y="5755481"/>
            <a:ext cx="510302" cy="510302"/>
          </a:xfrm>
          <a:prstGeom prst="roundRect">
            <a:avLst>
              <a:gd name="adj" fmla="val 18669"/>
            </a:avLst>
          </a:prstGeom>
          <a:solidFill>
            <a:srgbClr val="D9EDF2"/>
          </a:solidFill>
          <a:ln w="7620">
            <a:solidFill>
              <a:srgbClr val="BFD3D8"/>
            </a:solidFill>
            <a:prstDash val="solid"/>
          </a:ln>
        </p:spPr>
      </p:sp>
      <p:pic>
        <p:nvPicPr>
          <p:cNvPr id="25" name="Image 7" descr="preencoded.png"/>
          <p:cNvPicPr>
            <a:picLocks noChangeAspect="1"/>
          </p:cNvPicPr>
          <p:nvPr/>
        </p:nvPicPr>
        <p:blipFill>
          <a:blip r:embed="rId10"/>
          <a:stretch>
            <a:fillRect/>
          </a:stretch>
        </p:blipFill>
        <p:spPr>
          <a:xfrm>
            <a:off x="5320963" y="5797986"/>
            <a:ext cx="340162" cy="425291"/>
          </a:xfrm>
          <a:prstGeom prst="rect">
            <a:avLst/>
          </a:prstGeom>
        </p:spPr>
      </p:pic>
      <p:sp>
        <p:nvSpPr>
          <p:cNvPr id="26" name="Text 16"/>
          <p:cNvSpPr/>
          <p:nvPr/>
        </p:nvSpPr>
        <p:spPr>
          <a:xfrm>
            <a:off x="5973008" y="5833348"/>
            <a:ext cx="3421499" cy="1062990"/>
          </a:xfrm>
          <a:prstGeom prst="rect">
            <a:avLst/>
          </a:prstGeom>
          <a:noFill/>
          <a:ln/>
        </p:spPr>
        <p:txBody>
          <a:bodyPr wrap="square" lIns="0" tIns="0" rIns="0" bIns="0" rtlCol="0" anchor="t"/>
          <a:lstStyle/>
          <a:p>
            <a:pPr marL="0" indent="0" algn="l">
              <a:lnSpc>
                <a:spcPts val="2750"/>
              </a:lnSpc>
              <a:buNone/>
            </a:pPr>
            <a:r>
              <a:rPr lang="en-US" sz="2400" dirty="0">
                <a:solidFill>
                  <a:srgbClr val="384653"/>
                </a:solidFill>
                <a:ea typeface="Host Grotesk Medium" pitchFamily="34" charset="-122"/>
                <a:cs typeface="Host Grotesk Medium" pitchFamily="34" charset="-120"/>
              </a:rPr>
              <a:t>Manque de reconnaissance du rôle de tuteur</a:t>
            </a:r>
            <a:endParaRPr lang="en-US" sz="2400" dirty="0"/>
          </a:p>
        </p:txBody>
      </p:sp>
      <p:sp>
        <p:nvSpPr>
          <p:cNvPr id="27" name="Shape 17"/>
          <p:cNvSpPr/>
          <p:nvPr/>
        </p:nvSpPr>
        <p:spPr>
          <a:xfrm>
            <a:off x="9677995" y="5755481"/>
            <a:ext cx="510302" cy="510302"/>
          </a:xfrm>
          <a:prstGeom prst="roundRect">
            <a:avLst>
              <a:gd name="adj" fmla="val 18669"/>
            </a:avLst>
          </a:prstGeom>
          <a:solidFill>
            <a:srgbClr val="D9EDF2"/>
          </a:solidFill>
          <a:ln w="7620">
            <a:solidFill>
              <a:srgbClr val="BFD3D8"/>
            </a:solidFill>
            <a:prstDash val="solid"/>
          </a:ln>
        </p:spPr>
      </p:sp>
      <p:pic>
        <p:nvPicPr>
          <p:cNvPr id="28" name="Image 8" descr="preencoded.png"/>
          <p:cNvPicPr>
            <a:picLocks noChangeAspect="1"/>
          </p:cNvPicPr>
          <p:nvPr/>
        </p:nvPicPr>
        <p:blipFill>
          <a:blip r:embed="rId11"/>
          <a:stretch>
            <a:fillRect/>
          </a:stretch>
        </p:blipFill>
        <p:spPr>
          <a:xfrm>
            <a:off x="9763065" y="5797986"/>
            <a:ext cx="340162" cy="425291"/>
          </a:xfrm>
          <a:prstGeom prst="rect">
            <a:avLst/>
          </a:prstGeom>
        </p:spPr>
      </p:pic>
      <p:sp>
        <p:nvSpPr>
          <p:cNvPr id="29" name="Text 18"/>
          <p:cNvSpPr/>
          <p:nvPr/>
        </p:nvSpPr>
        <p:spPr>
          <a:xfrm>
            <a:off x="10415111" y="5833348"/>
            <a:ext cx="3421499" cy="708660"/>
          </a:xfrm>
          <a:prstGeom prst="rect">
            <a:avLst/>
          </a:prstGeom>
          <a:noFill/>
          <a:ln/>
        </p:spPr>
        <p:txBody>
          <a:bodyPr wrap="square" lIns="0" tIns="0" rIns="0" bIns="0" rtlCol="0" anchor="t"/>
          <a:lstStyle/>
          <a:p>
            <a:pPr marL="0" indent="0" algn="l">
              <a:lnSpc>
                <a:spcPts val="2750"/>
              </a:lnSpc>
              <a:buNone/>
            </a:pPr>
            <a:r>
              <a:rPr lang="en-US" sz="2400" dirty="0">
                <a:solidFill>
                  <a:srgbClr val="384653"/>
                </a:solidFill>
                <a:ea typeface="Host Grotesk Medium" pitchFamily="34" charset="-122"/>
                <a:cs typeface="Host Grotesk Medium" pitchFamily="34" charset="-120"/>
              </a:rPr>
              <a:t>Soutien émotionnel aux élèves</a:t>
            </a:r>
            <a:endParaRPr lang="en-US" sz="2400" dirty="0"/>
          </a:p>
        </p:txBody>
      </p:sp>
      <p:pic>
        <p:nvPicPr>
          <p:cNvPr id="33" name="Image 1" descr="preencoded.png"/>
          <p:cNvPicPr>
            <a:picLocks noChangeAspect="1"/>
          </p:cNvPicPr>
          <p:nvPr/>
        </p:nvPicPr>
        <p:blipFill>
          <a:blip r:embed="rId12"/>
          <a:stretch>
            <a:fillRect/>
          </a:stretch>
        </p:blipFill>
        <p:spPr>
          <a:xfrm>
            <a:off x="12517820" y="6584616"/>
            <a:ext cx="2112579" cy="1158833"/>
          </a:xfrm>
          <a:prstGeom prst="rect">
            <a:avLst/>
          </a:prstGeom>
        </p:spPr>
      </p:pic>
      <p:sp>
        <p:nvSpPr>
          <p:cNvPr id="34" name="Freeform 20"/>
          <p:cNvSpPr/>
          <p:nvPr/>
        </p:nvSpPr>
        <p:spPr>
          <a:xfrm>
            <a:off x="12754790" y="6730725"/>
            <a:ext cx="746308" cy="866614"/>
          </a:xfrm>
          <a:custGeom>
            <a:avLst/>
            <a:gdLst/>
            <a:ahLst/>
            <a:cxnLst/>
            <a:rect l="l" t="t" r="r" b="b"/>
            <a:pathLst>
              <a:path w="746308" h="866614">
                <a:moveTo>
                  <a:pt x="0" y="0"/>
                </a:moveTo>
                <a:lnTo>
                  <a:pt x="746307" y="0"/>
                </a:lnTo>
                <a:lnTo>
                  <a:pt x="746307" y="866614"/>
                </a:lnTo>
                <a:lnTo>
                  <a:pt x="0" y="866614"/>
                </a:lnTo>
                <a:lnTo>
                  <a:pt x="0" y="0"/>
                </a:lnTo>
                <a:close/>
              </a:path>
            </a:pathLst>
          </a:custGeom>
          <a:blipFill>
            <a:blip r:embed="rId13"/>
            <a:stretch>
              <a:fillRect/>
            </a:stretch>
          </a:blipFill>
        </p:spPr>
      </p:sp>
      <p:sp>
        <p:nvSpPr>
          <p:cNvPr id="35" name="Freeform 21"/>
          <p:cNvSpPr/>
          <p:nvPr/>
        </p:nvSpPr>
        <p:spPr>
          <a:xfrm>
            <a:off x="13712992" y="6730725"/>
            <a:ext cx="705513" cy="866614"/>
          </a:xfrm>
          <a:custGeom>
            <a:avLst/>
            <a:gdLst/>
            <a:ahLst/>
            <a:cxnLst/>
            <a:rect l="l" t="t" r="r" b="b"/>
            <a:pathLst>
              <a:path w="705513" h="866614">
                <a:moveTo>
                  <a:pt x="0" y="0"/>
                </a:moveTo>
                <a:lnTo>
                  <a:pt x="705513" y="0"/>
                </a:lnTo>
                <a:lnTo>
                  <a:pt x="705513" y="866614"/>
                </a:lnTo>
                <a:lnTo>
                  <a:pt x="0" y="866614"/>
                </a:lnTo>
                <a:lnTo>
                  <a:pt x="0" y="0"/>
                </a:lnTo>
                <a:close/>
              </a:path>
            </a:pathLst>
          </a:custGeom>
          <a:blipFill>
            <a:blip r:embed="rId14"/>
            <a:stretch>
              <a:fillRect/>
            </a:stretch>
          </a:blipFill>
        </p:spPr>
      </p:sp>
      <p:sp>
        <p:nvSpPr>
          <p:cNvPr id="36" name="Shape 13"/>
          <p:cNvSpPr/>
          <p:nvPr/>
        </p:nvSpPr>
        <p:spPr>
          <a:xfrm>
            <a:off x="767336" y="7233147"/>
            <a:ext cx="510302" cy="510302"/>
          </a:xfrm>
          <a:prstGeom prst="roundRect">
            <a:avLst>
              <a:gd name="adj" fmla="val 18669"/>
            </a:avLst>
          </a:prstGeom>
          <a:solidFill>
            <a:srgbClr val="D9EDF2"/>
          </a:solidFill>
          <a:ln w="7620">
            <a:solidFill>
              <a:srgbClr val="BFD3D8"/>
            </a:solidFill>
            <a:prstDash val="solid"/>
          </a:ln>
        </p:spPr>
      </p:sp>
      <p:sp>
        <p:nvSpPr>
          <p:cNvPr id="30" name="ZoneTexte 29"/>
          <p:cNvSpPr txBox="1"/>
          <p:nvPr/>
        </p:nvSpPr>
        <p:spPr>
          <a:xfrm>
            <a:off x="864530" y="7374117"/>
            <a:ext cx="343364" cy="369332"/>
          </a:xfrm>
          <a:prstGeom prst="rect">
            <a:avLst/>
          </a:prstGeom>
          <a:noFill/>
        </p:spPr>
        <p:txBody>
          <a:bodyPr wrap="none" rtlCol="0">
            <a:spAutoFit/>
          </a:bodyPr>
          <a:lstStyle/>
          <a:p>
            <a:r>
              <a:rPr lang="fr-FR" dirty="0" smtClean="0"/>
              <a:t>…</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876663"/>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2E3C4E"/>
                </a:solidFill>
                <a:ea typeface="Host Grotesk Medium" pitchFamily="34" charset="-122"/>
                <a:cs typeface="Host Grotesk Medium" pitchFamily="34" charset="-120"/>
              </a:rPr>
              <a:t>Pour nous joindre : </a:t>
            </a:r>
            <a:endParaRPr lang="en-US" sz="4450" b="1" dirty="0"/>
          </a:p>
        </p:txBody>
      </p:sp>
      <p:sp>
        <p:nvSpPr>
          <p:cNvPr id="3" name="Shape 1"/>
          <p:cNvSpPr/>
          <p:nvPr/>
        </p:nvSpPr>
        <p:spPr>
          <a:xfrm>
            <a:off x="1048941" y="2925604"/>
            <a:ext cx="30480" cy="3427214"/>
          </a:xfrm>
          <a:prstGeom prst="roundRect">
            <a:avLst>
              <a:gd name="adj" fmla="val 312558"/>
            </a:avLst>
          </a:prstGeom>
          <a:solidFill>
            <a:srgbClr val="BFD3D8"/>
          </a:solidFill>
          <a:ln/>
        </p:spPr>
      </p:sp>
      <p:sp>
        <p:nvSpPr>
          <p:cNvPr id="4" name="Shape 2"/>
          <p:cNvSpPr/>
          <p:nvPr/>
        </p:nvSpPr>
        <p:spPr>
          <a:xfrm>
            <a:off x="1273612" y="3165515"/>
            <a:ext cx="680442" cy="30480"/>
          </a:xfrm>
          <a:prstGeom prst="roundRect">
            <a:avLst>
              <a:gd name="adj" fmla="val 312558"/>
            </a:avLst>
          </a:prstGeom>
          <a:solidFill>
            <a:srgbClr val="BFD3D8"/>
          </a:solidFill>
          <a:ln/>
        </p:spPr>
      </p:sp>
      <p:sp>
        <p:nvSpPr>
          <p:cNvPr id="5" name="Shape 3"/>
          <p:cNvSpPr/>
          <p:nvPr/>
        </p:nvSpPr>
        <p:spPr>
          <a:xfrm>
            <a:off x="793790" y="2925604"/>
            <a:ext cx="510302" cy="510302"/>
          </a:xfrm>
          <a:prstGeom prst="roundRect">
            <a:avLst>
              <a:gd name="adj" fmla="val 18669"/>
            </a:avLst>
          </a:prstGeom>
          <a:solidFill>
            <a:srgbClr val="D9EDF2"/>
          </a:solidFill>
          <a:ln w="7620">
            <a:solidFill>
              <a:srgbClr val="BFD3D8"/>
            </a:solidFill>
            <a:prstDash val="solid"/>
          </a:ln>
        </p:spPr>
      </p:sp>
      <p:pic>
        <p:nvPicPr>
          <p:cNvPr id="6" name="Image 0" descr="preencoded.png"/>
          <p:cNvPicPr>
            <a:picLocks noChangeAspect="1"/>
          </p:cNvPicPr>
          <p:nvPr/>
        </p:nvPicPr>
        <p:blipFill>
          <a:blip r:embed="rId3"/>
          <a:stretch>
            <a:fillRect/>
          </a:stretch>
        </p:blipFill>
        <p:spPr>
          <a:xfrm>
            <a:off x="878860" y="2968109"/>
            <a:ext cx="340162" cy="425291"/>
          </a:xfrm>
          <a:prstGeom prst="rect">
            <a:avLst/>
          </a:prstGeom>
        </p:spPr>
      </p:pic>
      <p:sp>
        <p:nvSpPr>
          <p:cNvPr id="7" name="Text 4"/>
          <p:cNvSpPr/>
          <p:nvPr/>
        </p:nvSpPr>
        <p:spPr>
          <a:xfrm>
            <a:off x="2183011" y="300347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ea typeface="Host Grotesk Medium" pitchFamily="34" charset="-122"/>
                <a:cs typeface="Host Grotesk Medium" pitchFamily="34" charset="-120"/>
              </a:rPr>
              <a:t>Une seule adresse : </a:t>
            </a:r>
            <a:endParaRPr lang="en-US" sz="2200" dirty="0"/>
          </a:p>
        </p:txBody>
      </p:sp>
      <p:sp>
        <p:nvSpPr>
          <p:cNvPr id="8" name="Text 5"/>
          <p:cNvSpPr/>
          <p:nvPr/>
        </p:nvSpPr>
        <p:spPr>
          <a:xfrm>
            <a:off x="2183011" y="3493889"/>
            <a:ext cx="8300204" cy="566976"/>
          </a:xfrm>
          <a:prstGeom prst="rect">
            <a:avLst/>
          </a:prstGeom>
          <a:noFill/>
          <a:ln/>
        </p:spPr>
        <p:txBody>
          <a:bodyPr wrap="none" lIns="0" tIns="0" rIns="0" bIns="0" rtlCol="0" anchor="t"/>
          <a:lstStyle/>
          <a:p>
            <a:pPr marL="0" indent="0" algn="l">
              <a:lnSpc>
                <a:spcPts val="4450"/>
              </a:lnSpc>
              <a:buNone/>
            </a:pPr>
            <a:r>
              <a:rPr lang="en-US" sz="3550" dirty="0">
                <a:solidFill>
                  <a:srgbClr val="384653"/>
                </a:solidFill>
                <a:ea typeface="Host Grotesk Medium" pitchFamily="34" charset="-122"/>
                <a:cs typeface="Host Grotesk Medium" pitchFamily="34" charset="-120"/>
              </a:rPr>
              <a:t>IFAS-permanence-stage@ifchurennes.fr</a:t>
            </a:r>
            <a:endParaRPr lang="en-US" sz="3550" dirty="0"/>
          </a:p>
        </p:txBody>
      </p:sp>
      <p:sp>
        <p:nvSpPr>
          <p:cNvPr id="9" name="Shape 6"/>
          <p:cNvSpPr/>
          <p:nvPr/>
        </p:nvSpPr>
        <p:spPr>
          <a:xfrm>
            <a:off x="1273612" y="4754404"/>
            <a:ext cx="680442" cy="30480"/>
          </a:xfrm>
          <a:prstGeom prst="roundRect">
            <a:avLst>
              <a:gd name="adj" fmla="val 312558"/>
            </a:avLst>
          </a:prstGeom>
          <a:solidFill>
            <a:srgbClr val="BFD3D8"/>
          </a:solidFill>
          <a:ln/>
        </p:spPr>
      </p:sp>
      <p:sp>
        <p:nvSpPr>
          <p:cNvPr id="10" name="Shape 7"/>
          <p:cNvSpPr/>
          <p:nvPr/>
        </p:nvSpPr>
        <p:spPr>
          <a:xfrm>
            <a:off x="793790" y="4514493"/>
            <a:ext cx="510302" cy="510302"/>
          </a:xfrm>
          <a:prstGeom prst="roundRect">
            <a:avLst>
              <a:gd name="adj" fmla="val 18669"/>
            </a:avLst>
          </a:prstGeom>
          <a:solidFill>
            <a:srgbClr val="D9EDF2"/>
          </a:solidFill>
          <a:ln w="7620">
            <a:solidFill>
              <a:srgbClr val="BFD3D8"/>
            </a:solidFill>
            <a:prstDash val="solid"/>
          </a:ln>
        </p:spPr>
      </p:sp>
      <p:pic>
        <p:nvPicPr>
          <p:cNvPr id="11" name="Image 1" descr="preencoded.png"/>
          <p:cNvPicPr>
            <a:picLocks noChangeAspect="1"/>
          </p:cNvPicPr>
          <p:nvPr/>
        </p:nvPicPr>
        <p:blipFill>
          <a:blip r:embed="rId4"/>
          <a:stretch>
            <a:fillRect/>
          </a:stretch>
        </p:blipFill>
        <p:spPr>
          <a:xfrm>
            <a:off x="878860" y="4556998"/>
            <a:ext cx="340162" cy="425291"/>
          </a:xfrm>
          <a:prstGeom prst="rect">
            <a:avLst/>
          </a:prstGeom>
        </p:spPr>
      </p:pic>
      <p:sp>
        <p:nvSpPr>
          <p:cNvPr id="12" name="Text 8"/>
          <p:cNvSpPr/>
          <p:nvPr/>
        </p:nvSpPr>
        <p:spPr>
          <a:xfrm>
            <a:off x="2183011" y="4592360"/>
            <a:ext cx="3890129"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ea typeface="Host Grotesk Medium" pitchFamily="34" charset="-122"/>
                <a:cs typeface="Host Grotesk Medium" pitchFamily="34" charset="-120"/>
              </a:rPr>
              <a:t>Deux numéros de téléphone : </a:t>
            </a:r>
            <a:endParaRPr lang="en-US" sz="2200" dirty="0"/>
          </a:p>
        </p:txBody>
      </p:sp>
      <p:sp>
        <p:nvSpPr>
          <p:cNvPr id="13" name="Text 9"/>
          <p:cNvSpPr/>
          <p:nvPr/>
        </p:nvSpPr>
        <p:spPr>
          <a:xfrm>
            <a:off x="2183011" y="5082778"/>
            <a:ext cx="4536519" cy="566976"/>
          </a:xfrm>
          <a:prstGeom prst="rect">
            <a:avLst/>
          </a:prstGeom>
          <a:noFill/>
          <a:ln/>
        </p:spPr>
        <p:txBody>
          <a:bodyPr wrap="none" lIns="0" tIns="0" rIns="0" bIns="0" rtlCol="0" anchor="t"/>
          <a:lstStyle/>
          <a:p>
            <a:pPr marL="0" indent="0" algn="l">
              <a:lnSpc>
                <a:spcPts val="4450"/>
              </a:lnSpc>
              <a:buNone/>
            </a:pPr>
            <a:r>
              <a:rPr lang="en-US" sz="3550" dirty="0">
                <a:solidFill>
                  <a:srgbClr val="384653"/>
                </a:solidFill>
                <a:ea typeface="Host Grotesk Medium" pitchFamily="34" charset="-122"/>
                <a:cs typeface="Host Grotesk Medium" pitchFamily="34" charset="-120"/>
              </a:rPr>
              <a:t>02 23 06 74 44 </a:t>
            </a:r>
            <a:endParaRPr lang="en-US" sz="3550" dirty="0"/>
          </a:p>
        </p:txBody>
      </p:sp>
      <p:sp>
        <p:nvSpPr>
          <p:cNvPr id="14" name="Text 10"/>
          <p:cNvSpPr/>
          <p:nvPr/>
        </p:nvSpPr>
        <p:spPr>
          <a:xfrm>
            <a:off x="2183011" y="5785842"/>
            <a:ext cx="4536519" cy="566976"/>
          </a:xfrm>
          <a:prstGeom prst="rect">
            <a:avLst/>
          </a:prstGeom>
          <a:noFill/>
          <a:ln/>
        </p:spPr>
        <p:txBody>
          <a:bodyPr wrap="none" lIns="0" tIns="0" rIns="0" bIns="0" rtlCol="0" anchor="t"/>
          <a:lstStyle/>
          <a:p>
            <a:pPr marL="0" indent="0" algn="l">
              <a:lnSpc>
                <a:spcPts val="4450"/>
              </a:lnSpc>
              <a:buNone/>
            </a:pPr>
            <a:r>
              <a:rPr lang="en-US" sz="3550" dirty="0">
                <a:solidFill>
                  <a:srgbClr val="384653"/>
                </a:solidFill>
                <a:ea typeface="Host Grotesk Medium" pitchFamily="34" charset="-122"/>
                <a:cs typeface="Host Grotesk Medium" pitchFamily="34" charset="-120"/>
              </a:rPr>
              <a:t>02 23 06 74 47</a:t>
            </a:r>
            <a:endParaRPr lang="en-US" sz="3550" dirty="0"/>
          </a:p>
        </p:txBody>
      </p:sp>
      <p:pic>
        <p:nvPicPr>
          <p:cNvPr id="18" name="Image 1" descr="preencoded.png"/>
          <p:cNvPicPr>
            <a:picLocks noChangeAspect="1"/>
          </p:cNvPicPr>
          <p:nvPr/>
        </p:nvPicPr>
        <p:blipFill>
          <a:blip r:embed="rId5"/>
          <a:stretch>
            <a:fillRect/>
          </a:stretch>
        </p:blipFill>
        <p:spPr>
          <a:xfrm>
            <a:off x="12517820" y="6584616"/>
            <a:ext cx="2112579" cy="1158833"/>
          </a:xfrm>
          <a:prstGeom prst="rect">
            <a:avLst/>
          </a:prstGeom>
        </p:spPr>
      </p:pic>
      <p:sp>
        <p:nvSpPr>
          <p:cNvPr id="19" name="Freeform 20"/>
          <p:cNvSpPr/>
          <p:nvPr/>
        </p:nvSpPr>
        <p:spPr>
          <a:xfrm>
            <a:off x="12754790" y="6730725"/>
            <a:ext cx="746308" cy="866614"/>
          </a:xfrm>
          <a:custGeom>
            <a:avLst/>
            <a:gdLst/>
            <a:ahLst/>
            <a:cxnLst/>
            <a:rect l="l" t="t" r="r" b="b"/>
            <a:pathLst>
              <a:path w="746308" h="866614">
                <a:moveTo>
                  <a:pt x="0" y="0"/>
                </a:moveTo>
                <a:lnTo>
                  <a:pt x="746307" y="0"/>
                </a:lnTo>
                <a:lnTo>
                  <a:pt x="746307" y="866614"/>
                </a:lnTo>
                <a:lnTo>
                  <a:pt x="0" y="866614"/>
                </a:lnTo>
                <a:lnTo>
                  <a:pt x="0" y="0"/>
                </a:lnTo>
                <a:close/>
              </a:path>
            </a:pathLst>
          </a:custGeom>
          <a:blipFill>
            <a:blip r:embed="rId6"/>
            <a:stretch>
              <a:fillRect/>
            </a:stretch>
          </a:blipFill>
        </p:spPr>
      </p:sp>
      <p:sp>
        <p:nvSpPr>
          <p:cNvPr id="20" name="Freeform 21"/>
          <p:cNvSpPr/>
          <p:nvPr/>
        </p:nvSpPr>
        <p:spPr>
          <a:xfrm>
            <a:off x="13712992" y="6730725"/>
            <a:ext cx="705513" cy="866614"/>
          </a:xfrm>
          <a:custGeom>
            <a:avLst/>
            <a:gdLst/>
            <a:ahLst/>
            <a:cxnLst/>
            <a:rect l="l" t="t" r="r" b="b"/>
            <a:pathLst>
              <a:path w="705513" h="866614">
                <a:moveTo>
                  <a:pt x="0" y="0"/>
                </a:moveTo>
                <a:lnTo>
                  <a:pt x="705513" y="0"/>
                </a:lnTo>
                <a:lnTo>
                  <a:pt x="705513" y="866614"/>
                </a:lnTo>
                <a:lnTo>
                  <a:pt x="0" y="866614"/>
                </a:lnTo>
                <a:lnTo>
                  <a:pt x="0" y="0"/>
                </a:lnTo>
                <a:close/>
              </a:path>
            </a:pathLst>
          </a:custGeom>
          <a:blipFill>
            <a:blip r:embed="rId7"/>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662</Words>
  <Application>Microsoft Office PowerPoint</Application>
  <PresentationFormat>Personnalisé</PresentationFormat>
  <Paragraphs>84</Paragraphs>
  <Slides>9</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Host Grotesk Medium</vt:lpstr>
      <vt:lpstr>Calibri</vt:lpstr>
      <vt:lpstr>Roboto</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GALLERAND Anne-cecile</cp:lastModifiedBy>
  <cp:revision>9</cp:revision>
  <dcterms:created xsi:type="dcterms:W3CDTF">2025-05-26T09:22:38Z</dcterms:created>
  <dcterms:modified xsi:type="dcterms:W3CDTF">2025-06-03T15:42:51Z</dcterms:modified>
</cp:coreProperties>
</file>